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335" r:id="rId5"/>
    <p:sldId id="456" r:id="rId6"/>
    <p:sldId id="467" r:id="rId7"/>
    <p:sldId id="472" r:id="rId8"/>
    <p:sldId id="482" r:id="rId9"/>
    <p:sldId id="483" r:id="rId10"/>
    <p:sldId id="484" r:id="rId11"/>
    <p:sldId id="485" r:id="rId12"/>
    <p:sldId id="486" r:id="rId13"/>
    <p:sldId id="481" r:id="rId14"/>
    <p:sldId id="474" r:id="rId15"/>
    <p:sldId id="475" r:id="rId16"/>
    <p:sldId id="468" r:id="rId17"/>
    <p:sldId id="478" r:id="rId18"/>
    <p:sldId id="480" r:id="rId19"/>
    <p:sldId id="469" r:id="rId20"/>
    <p:sldId id="471" r:id="rId21"/>
    <p:sldId id="453" r:id="rId22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AD1"/>
    <a:srgbClr val="DFD9F7"/>
    <a:srgbClr val="F3F1FC"/>
    <a:srgbClr val="322393"/>
    <a:srgbClr val="0191AC"/>
    <a:srgbClr val="DDF7FF"/>
    <a:srgbClr val="FFFFFF"/>
    <a:srgbClr val="C9F2FF"/>
    <a:srgbClr val="BDEFFF"/>
    <a:srgbClr val="EEFB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0" autoAdjust="0"/>
    <p:restoredTop sz="85995" autoAdjust="0"/>
  </p:normalViewPr>
  <p:slideViewPr>
    <p:cSldViewPr snapToGrid="0">
      <p:cViewPr varScale="1">
        <p:scale>
          <a:sx n="59" d="100"/>
          <a:sy n="59" d="100"/>
        </p:scale>
        <p:origin x="756" y="80"/>
      </p:cViewPr>
      <p:guideLst/>
    </p:cSldViewPr>
  </p:slideViewPr>
  <p:outlineViewPr>
    <p:cViewPr>
      <p:scale>
        <a:sx n="33" d="100"/>
        <a:sy n="33" d="100"/>
      </p:scale>
      <p:origin x="0" y="-440"/>
    </p:cViewPr>
  </p:outlineViewPr>
  <p:notesTextViewPr>
    <p:cViewPr>
      <p:scale>
        <a:sx n="3" d="2"/>
        <a:sy n="3" d="2"/>
      </p:scale>
      <p:origin x="0" y="-324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48" d="100"/>
          <a:sy n="48" d="100"/>
        </p:scale>
        <p:origin x="276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IT-JEAN Sophie" userId="43b502c7-1ceb-4fb0-a159-33957134e831" providerId="ADAL" clId="{7B568F83-B8D6-4D5C-B2C3-3915778288E8}"/>
    <pc:docChg chg="modMainMaster">
      <pc:chgData name="PETIT-JEAN Sophie" userId="43b502c7-1ceb-4fb0-a159-33957134e831" providerId="ADAL" clId="{7B568F83-B8D6-4D5C-B2C3-3915778288E8}" dt="2022-02-25T16:14:47.137" v="3" actId="1076"/>
      <pc:docMkLst>
        <pc:docMk/>
      </pc:docMkLst>
      <pc:sldMasterChg chg="modSldLayout">
        <pc:chgData name="PETIT-JEAN Sophie" userId="43b502c7-1ceb-4fb0-a159-33957134e831" providerId="ADAL" clId="{7B568F83-B8D6-4D5C-B2C3-3915778288E8}" dt="2022-02-25T16:14:47.137" v="3" actId="1076"/>
        <pc:sldMasterMkLst>
          <pc:docMk/>
          <pc:sldMasterMk cId="1232752388" sldId="2147483660"/>
        </pc:sldMasterMkLst>
        <pc:sldLayoutChg chg="modSp mod">
          <pc:chgData name="PETIT-JEAN Sophie" userId="43b502c7-1ceb-4fb0-a159-33957134e831" providerId="ADAL" clId="{7B568F83-B8D6-4D5C-B2C3-3915778288E8}" dt="2022-02-25T16:14:47.137" v="3" actId="1076"/>
          <pc:sldLayoutMkLst>
            <pc:docMk/>
            <pc:sldMasterMk cId="1232752388" sldId="2147483660"/>
            <pc:sldLayoutMk cId="2449864601" sldId="2147483703"/>
          </pc:sldLayoutMkLst>
          <pc:picChg chg="mod">
            <ac:chgData name="PETIT-JEAN Sophie" userId="43b502c7-1ceb-4fb0-a159-33957134e831" providerId="ADAL" clId="{7B568F83-B8D6-4D5C-B2C3-3915778288E8}" dt="2022-02-25T16:14:47.137" v="3" actId="1076"/>
            <ac:picMkLst>
              <pc:docMk/>
              <pc:sldMasterMk cId="1232752388" sldId="2147483660"/>
              <pc:sldLayoutMk cId="2449864601" sldId="2147483703"/>
              <ac:picMk id="17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06/10/2022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quaportail.com/definition-9263-geodesie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quaportail.com/definition-5482-teledetection.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rifrance.fr/metier_cl.aspx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srifrance.fr/education.aspx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160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géodésie est la science qui étudie les dimensions et la forme de la Terre, ainsi que son champ de pesanteur.</a:t>
            </a:r>
          </a:p>
          <a:p>
            <a:endParaRPr lang="fr-FR" sz="1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 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(Global Navigation Satellite </a:t>
            </a:r>
            <a:r>
              <a:rPr lang="fr-FR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est 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l’appellation du groupement de systèmes de positionnements par satellites qui envoie des données de localisation et d’horaire depuis leur orbite. Ce système comprend la célèbre constellation GPS (Global </a:t>
            </a:r>
            <a:r>
              <a:rPr lang="fr-FR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Positioning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System), le système de positionnement russe GLONASS, le système de positionnement chinois </a:t>
            </a:r>
            <a:r>
              <a:rPr lang="fr-FR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BeiDou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aussi le nouveau système de positionnement européen Galileo.</a:t>
            </a:r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703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 b="1" dirty="0" smtClean="0"/>
              <a:t>Navigation</a:t>
            </a:r>
            <a:r>
              <a:rPr lang="fr-FR" dirty="0" smtClean="0"/>
              <a:t> : bateaux de pêches au large de la manche, localisation voiture avec </a:t>
            </a:r>
            <a:r>
              <a:rPr lang="fr-FR" dirty="0" err="1" smtClean="0"/>
              <a:t>Mapbox</a:t>
            </a:r>
            <a:endParaRPr lang="fr-FR" dirty="0" smtClean="0"/>
          </a:p>
          <a:p>
            <a:pPr>
              <a:spcBef>
                <a:spcPts val="600"/>
              </a:spcBef>
            </a:pPr>
            <a:r>
              <a:rPr lang="fr-FR" b="1" dirty="0" smtClean="0"/>
              <a:t>Aménagement du territoire </a:t>
            </a:r>
            <a:r>
              <a:rPr lang="fr-FR" dirty="0" smtClean="0"/>
              <a:t>: étude</a:t>
            </a:r>
            <a:r>
              <a:rPr lang="fr-FR" baseline="0" dirty="0" smtClean="0"/>
              <a:t> d’axe routier à proximité de Dijon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Surveillance et anticipation d’événements naturelles </a:t>
            </a:r>
            <a:r>
              <a:rPr lang="fr-FR" dirty="0" smtClean="0"/>
              <a:t>: Les crues</a:t>
            </a:r>
            <a:r>
              <a:rPr lang="fr-FR" baseline="0" dirty="0" smtClean="0"/>
              <a:t> parisiennes de 1910 et 2016</a:t>
            </a:r>
            <a:endParaRPr lang="fr-FR" dirty="0" smtClean="0"/>
          </a:p>
          <a:p>
            <a:pPr>
              <a:spcBef>
                <a:spcPts val="600"/>
              </a:spcBef>
            </a:pPr>
            <a:r>
              <a:rPr lang="fr-FR" b="1" dirty="0" smtClean="0"/>
              <a:t>Gestion de patrimoine + infrastructure </a:t>
            </a:r>
            <a:r>
              <a:rPr lang="fr-FR" dirty="0" smtClean="0"/>
              <a:t>: lignes de tram de Lyon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247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ESRI : un des leaders du domaine,</a:t>
            </a:r>
            <a:r>
              <a:rPr lang="fr-FR" baseline="0" dirty="0" smtClean="0"/>
              <a:t> solutions intéressantes mais payantes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OSM</a:t>
            </a:r>
            <a:r>
              <a:rPr lang="fr-FR" baseline="0" dirty="0" smtClean="0"/>
              <a:t> : un des plus célèbres fournisseurs de fond de plan, gratuit et fondé sur la libre collaboration des utilisateurs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Le</a:t>
            </a:r>
            <a:r>
              <a:rPr lang="fr-FR" baseline="0" dirty="0" smtClean="0"/>
              <a:t> </a:t>
            </a:r>
            <a:r>
              <a:rPr lang="fr-FR" dirty="0" smtClean="0"/>
              <a:t>Domaine Public : Grand</a:t>
            </a:r>
            <a:r>
              <a:rPr lang="fr-FR" baseline="0" dirty="0" smtClean="0"/>
              <a:t> producteur de données concernant le territoire national et outre-mer,</a:t>
            </a:r>
            <a:r>
              <a:rPr lang="fr-FR" dirty="0" smtClean="0"/>
              <a:t> Accélération</a:t>
            </a:r>
            <a:r>
              <a:rPr lang="fr-FR" baseline="0" dirty="0" smtClean="0"/>
              <a:t> avec l’ouverture d’un portail unique : l’</a:t>
            </a:r>
            <a:r>
              <a:rPr lang="fr-FR" baseline="0" dirty="0" err="1" smtClean="0"/>
              <a:t>étalab</a:t>
            </a:r>
            <a:r>
              <a:rPr lang="fr-FR" baseline="0" dirty="0" smtClean="0"/>
              <a:t>, il y a 10 ans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751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 </a:t>
            </a:r>
            <a:r>
              <a:rPr lang="fr-FR" sz="10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webmapping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(ou cartographie en ligne) est un processus qui permet l'utilisation et l'analyse de cartes sur le réseau Internet.</a:t>
            </a:r>
          </a:p>
          <a:p>
            <a:endParaRPr lang="fr-FR" sz="1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Beaucoup de</a:t>
            </a:r>
            <a:r>
              <a:rPr lang="fr-FR" sz="1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carte interactive </a:t>
            </a:r>
            <a:r>
              <a:rPr lang="fr-FR" sz="1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existe, interactions avec auditoire </a:t>
            </a:r>
            <a:r>
              <a:rPr lang="fr-FR" sz="10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(relais)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198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25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80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57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64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00" b="0" i="0" kern="1200" dirty="0" smtClean="0">
                <a:solidFill>
                  <a:schemeClr val="tx1"/>
                </a:solidFill>
                <a:effectLst/>
              </a:rPr>
              <a:t>Géomatique = géographie + informatique </a:t>
            </a:r>
          </a:p>
          <a:p>
            <a:endParaRPr lang="fr-FR" sz="1000" b="0" i="0" kern="1200" dirty="0" smtClean="0">
              <a:solidFill>
                <a:schemeClr val="tx1"/>
              </a:solidFill>
              <a:effectLst/>
            </a:endParaRP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</a:rPr>
              <a:t>Géographie : 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qui a pour objet l'étude de l'espace, de son organisation et de son fonctionnement.</a:t>
            </a:r>
            <a:endParaRPr lang="fr-FR" sz="1000" b="0" i="0" kern="1200" dirty="0" smtClean="0">
              <a:solidFill>
                <a:schemeClr val="tx1"/>
              </a:solidFill>
              <a:effectLst/>
            </a:endParaRP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</a:rPr>
              <a:t>Informatique : 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du traitement automatique de l'information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La géomatique est donc une sciences très vaste qui permet</a:t>
            </a:r>
            <a:r>
              <a:rPr lang="fr-FR" baseline="0" dirty="0" smtClean="0"/>
              <a:t> </a:t>
            </a:r>
            <a:r>
              <a:rPr lang="fr-FR" dirty="0" smtClean="0"/>
              <a:t>de tirer le meilleur parti de chacun de ces deux domaines.</a:t>
            </a:r>
            <a:endParaRPr lang="fr-FR" sz="1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000" b="0" i="0" kern="1200" dirty="0" smtClean="0">
              <a:solidFill>
                <a:schemeClr val="tx1"/>
              </a:solidFill>
              <a:effectLst/>
            </a:endParaRPr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</a:rPr>
              <a:t>En effet, elle englobe plusieurs domaines comme la </a:t>
            </a:r>
            <a:r>
              <a:rPr lang="fr-FR" sz="1000" b="0" i="0" u="none" strike="noStrike" kern="1200" dirty="0" smtClean="0">
                <a:solidFill>
                  <a:schemeClr val="tx1"/>
                </a:solidFill>
                <a:effectLst/>
                <a:hlinkClick r:id="rId3" tooltip="géodésie"/>
              </a:rPr>
              <a:t>géodésie</a:t>
            </a:r>
            <a:r>
              <a:rPr lang="fr-FR" sz="1000" b="0" i="0" u="none" strike="noStrike" kern="1200" dirty="0" smtClean="0">
                <a:solidFill>
                  <a:schemeClr val="tx1"/>
                </a:solidFill>
                <a:effectLst/>
              </a:rPr>
              <a:t> (expliquer)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</a:rPr>
              <a:t>, les systèmes d'information géographique (SIG) </a:t>
            </a:r>
            <a:r>
              <a:rPr lang="fr-FR" sz="1000" b="0" i="0" u="none" strike="noStrike" kern="1200" dirty="0" smtClean="0">
                <a:solidFill>
                  <a:schemeClr val="tx1"/>
                </a:solidFill>
                <a:effectLst/>
              </a:rPr>
              <a:t>(expliquer)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</a:rPr>
              <a:t>, les systèmes de positionnement géographiques (tel que le GPS) </a:t>
            </a:r>
            <a:r>
              <a:rPr lang="fr-FR" sz="1000" b="0" i="0" u="none" strike="noStrike" kern="1200" dirty="0" smtClean="0">
                <a:solidFill>
                  <a:schemeClr val="tx1"/>
                </a:solidFill>
                <a:effectLst/>
              </a:rPr>
              <a:t>(expliquer)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</a:rPr>
              <a:t>, la photogrammétrie et la </a:t>
            </a:r>
            <a:r>
              <a:rPr lang="fr-FR" sz="1000" b="0" i="0" u="none" strike="noStrike" kern="1200" dirty="0" smtClean="0">
                <a:solidFill>
                  <a:schemeClr val="tx1"/>
                </a:solidFill>
                <a:effectLst/>
                <a:hlinkClick r:id="rId4" tooltip="télédétection"/>
              </a:rPr>
              <a:t>télédétection</a:t>
            </a:r>
            <a:r>
              <a:rPr lang="fr-FR" sz="1000" b="0" i="0" u="none" strike="noStrike" kern="1200" dirty="0" smtClean="0">
                <a:solidFill>
                  <a:schemeClr val="tx1"/>
                </a:solidFill>
                <a:effectLst/>
              </a:rPr>
              <a:t>.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 </a:t>
            </a:r>
            <a:endParaRPr lang="fr-FR" dirty="0" smtClean="0"/>
          </a:p>
          <a:p>
            <a:r>
              <a:rPr lang="fr-FR" dirty="0" smtClean="0"/>
              <a:t>La </a:t>
            </a:r>
            <a:r>
              <a:rPr lang="fr-FR" dirty="0"/>
              <a:t>géomatique étant lié à l'informatique, son application passe par l'utilisation d'outils informatiques que l'on nomme les SIG.</a:t>
            </a:r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08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/>
              <a:t>Systèmes d'Information Géographique (SIG) tiennent une place centrale dans la géomatique puisqu'ils sont les outils informatiques permettant la représentation et l'analyse des données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SIG sont utilisés par tous ; 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collectivités territoriales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secteur public, entreprise, 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écoles</a:t>
            </a:r>
            <a:r>
              <a:rPr lang="fr-FR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FR" sz="1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champs d’applications sont énormes</a:t>
            </a:r>
          </a:p>
          <a:p>
            <a:endParaRPr lang="fr-FR" sz="10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allons étudier chacun de ces points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89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660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11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679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39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68418" cy="54263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56" y="5891648"/>
            <a:ext cx="5426796" cy="7448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atr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894D82-F7AE-476D-BA3C-C3A449DACFAD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4C5C4A-73D9-4E82-B00D-388D694BB3BD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9C77FC-F185-4EB6-8022-7F44C2942422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3240"/>
            <a:ext cx="5242392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1B51AB-5BC9-4153-8876-2C72B80D487E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0300" y="1743240"/>
            <a:ext cx="5254477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AABB74E-D2C9-4295-89E6-460E3F55A909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137" y="1744980"/>
            <a:ext cx="10751504" cy="4389120"/>
          </a:xfrm>
        </p:spPr>
        <p:txBody>
          <a:bodyPr numCol="2" spcCol="216000"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78838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MiseEn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42725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0DCF588-B559-4695-90FC-E32328D83BB6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01840" y="1746300"/>
            <a:ext cx="4372560" cy="4387800"/>
          </a:xfrm>
          <a:solidFill>
            <a:schemeClr val="tx2"/>
          </a:solidFill>
        </p:spPr>
        <p:txBody>
          <a:bodyPr lIns="360000" tIns="252000" rIns="360000" bIns="252000"/>
          <a:lstStyle>
            <a:lvl1pPr marL="355600" indent="-355600">
              <a:buClr>
                <a:schemeClr val="bg1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30238" indent="-274638">
              <a:buClr>
                <a:schemeClr val="bg1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720725" indent="0">
              <a:defRPr>
                <a:solidFill>
                  <a:schemeClr val="bg1"/>
                </a:solidFill>
              </a:defRPr>
            </a:lvl3pPr>
            <a:lvl4pPr marL="893763" indent="0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17904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40FACA-CD1B-4E4D-BDDD-28157B5BF294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66948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164567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D2D2C270-5160-437C-A084-34FDE02A05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95285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092904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8344567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CE9DCD5E-4A5D-4AE3-B6E6-05FAB3D2F93B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10272904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2637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50256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178593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6430256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5366704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3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93479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6EC63F-69BF-4EEC-828E-39590C276544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15513DE8-4DA1-4B1A-BE67-4F444956655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025504" y="1727941"/>
            <a:ext cx="4445771" cy="44061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38863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748043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1CEB9A6-3012-417D-8C98-54EA2A2259C3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20001" y="1729348"/>
            <a:ext cx="10748099" cy="436903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949654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Chiffre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6B4A48-BE6C-4E1D-AE24-8F6C732F828E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B834FC3-F98F-48CD-8C3A-74E6A5FC3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3315" y="2401207"/>
            <a:ext cx="4027325" cy="1260000"/>
          </a:xfrm>
        </p:spPr>
        <p:txBody>
          <a:bodyPr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02D7D404-B1CB-4081-84BD-E6D4C57EB2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43315" y="996936"/>
            <a:ext cx="4027348" cy="1440000"/>
          </a:xfrm>
        </p:spPr>
        <p:txBody>
          <a:bodyPr anchor="t"/>
          <a:lstStyle>
            <a:lvl1pPr marL="0" indent="0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6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7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2AF60FC-8FE3-40CE-94F9-C2036E390AD9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2518" y="1200190"/>
            <a:ext cx="4028121" cy="252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004" y="5061382"/>
            <a:ext cx="3030306" cy="72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392723-4F5C-407D-B21B-7649624CC365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2802C8B-B0EC-4743-AD22-84CA595D59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2992" y="2209366"/>
            <a:ext cx="3960000" cy="288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F49BC4E-DACB-4666-810C-5EFE8B6A173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87004" y="1766339"/>
            <a:ext cx="2454996" cy="317995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943034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5C7107B-3C27-4F86-97EC-4EC1E22603B2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2000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B9357445-E95E-4AFF-B86A-E38E02B9F6D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91278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3" name="Espace réservé du graphique 2">
            <a:extLst>
              <a:ext uri="{FF2B5EF4-FFF2-40B4-BE49-F238E27FC236}">
                <a16:creationId xmlns:a16="http://schemas.microsoft.com/office/drawing/2014/main" id="{89F97BC6-921E-4E5F-B035-247667FE4A8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364641" y="2225675"/>
            <a:ext cx="4105999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680434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680434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32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EA5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graphiques</a:t>
            </a:r>
            <a:endParaRPr lang="fr-FR" sz="1200" noProof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95025" y="-680434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88728" y="-680434"/>
            <a:ext cx="25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185791" y="-680434"/>
            <a:ext cx="252000" cy="2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31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487CE8-9599-4631-A116-23A785B05C68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5488" y="1772921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tableau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tableaux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735648" y="3942718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tableau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15469C-C705-431E-BB8D-3EFB0D582D0E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9256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5BED94BE-DD75-4C1E-B01B-60AB1E40C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1227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8A1500B-D2DF-4999-AD43-F723055563B0}"/>
              </a:ext>
            </a:extLst>
          </p:cNvPr>
          <p:cNvCxnSpPr>
            <a:cxnSpLocks/>
          </p:cNvCxnSpPr>
          <p:nvPr userDrawn="1"/>
        </p:nvCxnSpPr>
        <p:spPr>
          <a:xfrm>
            <a:off x="719138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876B217-9621-42D1-8A29-7EBFCB884D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162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endParaRPr lang="fr-FR" noProof="0" dirty="0"/>
          </a:p>
        </p:txBody>
      </p:sp>
      <p:sp>
        <p:nvSpPr>
          <p:cNvPr id="16" name="Espace réservé pour une image  2">
            <a:extLst>
              <a:ext uri="{FF2B5EF4-FFF2-40B4-BE49-F238E27FC236}">
                <a16:creationId xmlns:a16="http://schemas.microsoft.com/office/drawing/2014/main" id="{75CC39B0-0E8B-4CE2-B9AD-73D04280452F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543133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34B360F-4240-4975-83EB-12C71F3BB999}"/>
              </a:ext>
            </a:extLst>
          </p:cNvPr>
          <p:cNvCxnSpPr>
            <a:cxnSpLocks/>
          </p:cNvCxnSpPr>
          <p:nvPr userDrawn="1"/>
        </p:nvCxnSpPr>
        <p:spPr>
          <a:xfrm>
            <a:off x="4541044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2" name="ZoneTexte 2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uatrièmede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73201" cy="6105596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EFB26-5AAB-458E-9432-54BE34F1C362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Rou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7" name="ZoneTexte 16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5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19"/>
            <a:ext cx="12192000" cy="611428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106" y="174147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B093F5-604E-45D5-B637-392F606F669D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250" y="1741479"/>
            <a:ext cx="9851389" cy="60961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106" y="2403943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9250" y="2403944"/>
            <a:ext cx="9851389" cy="611523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23106" y="3066407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9250" y="3066408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23106" y="3728871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9250" y="3728872"/>
            <a:ext cx="9851389" cy="61199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3106" y="4391335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9250" y="4391335"/>
            <a:ext cx="9851389" cy="61723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23106" y="505379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9250" y="5053799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0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Grand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0DA782-8DBF-4937-9B5F-14BD67B97F41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846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Petit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9D06F1-CE55-4A6E-97D2-6F0695EFA346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6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203A0C-721B-4F05-B003-0D2586F9E7E0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B17DC8-D94A-43B0-B92D-426522E3CF4E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ois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7C290E-2ADF-41C5-8CA9-F004AB2EB3AA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D73428E7-7AF3-4412-820E-E04AF9386535}" type="datetime1">
              <a:rPr lang="fr-FR" noProof="0" smtClean="0"/>
              <a:t>06/10/2022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Géomatique et Leaflet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7" name="MSIPCMContentMarking" descr="{&quot;HashCode&quot;:-1489314896,&quot;Placement&quot;:&quot;Footer&quot;,&quot;Top&quot;:520.8117,&quot;Left&quot;:0.0,&quot;SlideWidth&quot;:960,&quot;SlideHeight&quot;:540}"/>
          <p:cNvSpPr txBox="1"/>
          <p:nvPr userDrawn="1"/>
        </p:nvSpPr>
        <p:spPr>
          <a:xfrm>
            <a:off x="0" y="6614309"/>
            <a:ext cx="1304575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</a:rPr>
              <a:t>C2 – Usage restreint </a:t>
            </a:r>
            <a:endParaRPr lang="fr-FR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  <p:sldLayoutId id="2147483701" r:id="rId3"/>
    <p:sldLayoutId id="2147483706" r:id="rId4"/>
    <p:sldLayoutId id="2147483704" r:id="rId5"/>
    <p:sldLayoutId id="2147483707" r:id="rId6"/>
    <p:sldLayoutId id="2147483667" r:id="rId7"/>
    <p:sldLayoutId id="2147483669" r:id="rId8"/>
    <p:sldLayoutId id="2147483671" r:id="rId9"/>
    <p:sldLayoutId id="2147483673" r:id="rId10"/>
    <p:sldLayoutId id="2147483668" r:id="rId11"/>
    <p:sldLayoutId id="2147483708" r:id="rId12"/>
    <p:sldLayoutId id="2147483709" r:id="rId13"/>
    <p:sldLayoutId id="2147483728" r:id="rId14"/>
    <p:sldLayoutId id="2147483711" r:id="rId15"/>
    <p:sldLayoutId id="2147483715" r:id="rId16"/>
    <p:sldLayoutId id="2147483716" r:id="rId17"/>
    <p:sldLayoutId id="2147483712" r:id="rId18"/>
    <p:sldLayoutId id="2147483690" r:id="rId19"/>
    <p:sldLayoutId id="2147483689" r:id="rId20"/>
    <p:sldLayoutId id="2147483679" r:id="rId21"/>
    <p:sldLayoutId id="2147483713" r:id="rId22"/>
    <p:sldLayoutId id="2147483717" r:id="rId23"/>
    <p:sldLayoutId id="2147483718" r:id="rId24"/>
    <p:sldLayoutId id="2147483700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28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2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19555" y="3785955"/>
            <a:ext cx="6512517" cy="540000"/>
          </a:xfrm>
        </p:spPr>
        <p:txBody>
          <a:bodyPr/>
          <a:lstStyle/>
          <a:p>
            <a:r>
              <a:rPr lang="fr-FR" sz="1800" dirty="0" smtClean="0"/>
              <a:t>Introduction a la géomatique et </a:t>
            </a:r>
            <a:r>
              <a:rPr lang="fr-FR" sz="1800" dirty="0" err="1" smtClean="0"/>
              <a:t>leaflet</a:t>
            </a:r>
            <a:endParaRPr lang="fr-FR" sz="1800" dirty="0"/>
          </a:p>
          <a:p>
            <a:endParaRPr lang="fr-FR" sz="1800" dirty="0"/>
          </a:p>
        </p:txBody>
      </p:sp>
      <p:pic>
        <p:nvPicPr>
          <p:cNvPr id="1030" name="Picture 6" descr="https://external-preview.redd.it/fue2a8dUlz0f7pogTkBcWkrLhExwzgRo41_IBrwbBQY.jpg?auto=webp&amp;s=44b8acc3cba1ac5ff73372aeffd79c6bc71bcc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138" y="1394691"/>
            <a:ext cx="4393079" cy="30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3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10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Autres domaines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Géomatique</a:t>
            </a:r>
            <a:endParaRPr lang="fr-FR" dirty="0"/>
          </a:p>
        </p:txBody>
      </p:sp>
      <p:pic>
        <p:nvPicPr>
          <p:cNvPr id="5122" name="Picture 2" descr="Géodésie | INSTITUT DE PHYSIQUE DU GLOBE DE PA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09" y="2146559"/>
            <a:ext cx="5089591" cy="313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mprendre les différents systèmes de satelli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57" y="2374667"/>
            <a:ext cx="4094143" cy="29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79429" y="5420027"/>
            <a:ext cx="462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400" dirty="0" smtClean="0">
                <a:solidFill>
                  <a:srgbClr val="6B6B6B"/>
                </a:solidFill>
              </a:rPr>
              <a:t>Illustration des déformations de la surface terrestre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63553" y="5420026"/>
            <a:ext cx="462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1400" dirty="0" smtClean="0">
                <a:solidFill>
                  <a:srgbClr val="6B6B6B"/>
                </a:solidFill>
              </a:rPr>
              <a:t>Ensemble des constellations GNSS les plus abouties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56268" y="1646278"/>
            <a:ext cx="3443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b="1" dirty="0" smtClean="0"/>
              <a:t>Système de positionnement géographique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467313" y="1784777"/>
            <a:ext cx="125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 smtClean="0"/>
              <a:t>Géodésie</a:t>
            </a:r>
          </a:p>
        </p:txBody>
      </p:sp>
    </p:spTree>
    <p:extLst>
      <p:ext uri="{BB962C8B-B14F-4D97-AF65-F5344CB8AC3E}">
        <p14:creationId xmlns:p14="http://schemas.microsoft.com/office/powerpoint/2010/main" val="1999039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Domaines d’applications</a:t>
            </a:r>
            <a:endParaRPr lang="fr-FR" dirty="0"/>
          </a:p>
          <a:p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Géomatique</a:t>
            </a:r>
            <a:endParaRPr lang="fr-FR" dirty="0"/>
          </a:p>
        </p:txBody>
      </p:sp>
      <p:pic>
        <p:nvPicPr>
          <p:cNvPr id="6146" name="Picture 2" descr="Navigation for people, packages, and vehic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909" y="661154"/>
            <a:ext cx="3410949" cy="261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macommune.info/wp-content/uploads/2011/10/12323974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3533600"/>
            <a:ext cx="5768831" cy="261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740" y="285425"/>
            <a:ext cx="3939607" cy="2987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841" y="3400126"/>
            <a:ext cx="4801506" cy="288690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37" y="1355760"/>
            <a:ext cx="3157890" cy="19174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5699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Acteurs importants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Géomatique</a:t>
            </a:r>
            <a:endParaRPr lang="fr-FR" dirty="0"/>
          </a:p>
        </p:txBody>
      </p:sp>
      <p:pic>
        <p:nvPicPr>
          <p:cNvPr id="7170" name="Picture 2" descr="Produits Esri | Esri Suis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67" y="1538640"/>
            <a:ext cx="4428030" cy="23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Open RH-FPE : le CISIRH contribue activement à la démarche d'Open Data de l' Etat en publiant ses données | economie.gouv.f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86" y="1341120"/>
            <a:ext cx="4559854" cy="455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t="24668" b="18948"/>
          <a:stretch/>
        </p:blipFill>
        <p:spPr>
          <a:xfrm>
            <a:off x="1515967" y="4204410"/>
            <a:ext cx="4386616" cy="13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73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Web-</a:t>
            </a:r>
            <a:r>
              <a:rPr lang="fr-FR" dirty="0" err="1" smtClean="0"/>
              <a:t>Mapping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13</a:t>
            </a:fld>
            <a:endParaRPr lang="fr-FR" dirty="0"/>
          </a:p>
        </p:txBody>
      </p:sp>
      <p:pic>
        <p:nvPicPr>
          <p:cNvPr id="9" name="Picture 4" descr="Nouveau programme d'études en géomatique | UdeMNouvel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6086279" cy="61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riangle rectangle 12"/>
          <p:cNvSpPr/>
          <p:nvPr/>
        </p:nvSpPr>
        <p:spPr>
          <a:xfrm flipV="1">
            <a:off x="2345" y="-1"/>
            <a:ext cx="6083934" cy="880533"/>
          </a:xfrm>
          <a:prstGeom prst="rt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9110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14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719137" y="446314"/>
            <a:ext cx="4168549" cy="520166"/>
          </a:xfrm>
        </p:spPr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Mapping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173" y="3322550"/>
            <a:ext cx="6174290" cy="30147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65" y="173667"/>
            <a:ext cx="6184106" cy="30147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83" y="1642977"/>
            <a:ext cx="4816634" cy="449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5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15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fr-FR" dirty="0" smtClean="0"/>
              <a:t>Caractéristiques communes des</a:t>
            </a:r>
          </a:p>
          <a:p>
            <a:pPr>
              <a:spcBef>
                <a:spcPts val="0"/>
              </a:spcBef>
            </a:pPr>
            <a:r>
              <a:rPr lang="fr-FR" dirty="0" smtClean="0"/>
              <a:t>différentes librairies 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Mapping</a:t>
            </a:r>
            <a:endParaRPr lang="fr-FR" dirty="0"/>
          </a:p>
        </p:txBody>
      </p:sp>
      <p:pic>
        <p:nvPicPr>
          <p:cNvPr id="7" name="Picture 4" descr="Angular 9 — Create an interactive map with OpenLayers (Part I) | by Nhan  Nhu Ngoc Nguyen | Frontend Weekly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80" y="347287"/>
            <a:ext cx="993833" cy="9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eaflet — Communauté de la Fabrique des Mobilité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30" y="532887"/>
            <a:ext cx="2393080" cy="6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ichier:Mapbox logo 2017.svg — Wikipé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44" y="552507"/>
            <a:ext cx="2592854" cy="58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6" name="Groupe 9225"/>
          <p:cNvGrpSpPr/>
          <p:nvPr/>
        </p:nvGrpSpPr>
        <p:grpSpPr>
          <a:xfrm>
            <a:off x="1191596" y="2320635"/>
            <a:ext cx="2112581" cy="2689018"/>
            <a:chOff x="1191596" y="2320635"/>
            <a:chExt cx="2112581" cy="2689018"/>
          </a:xfrm>
        </p:grpSpPr>
        <p:grpSp>
          <p:nvGrpSpPr>
            <p:cNvPr id="9221" name="Groupe 9220"/>
            <p:cNvGrpSpPr/>
            <p:nvPr/>
          </p:nvGrpSpPr>
          <p:grpSpPr>
            <a:xfrm>
              <a:off x="1191596" y="2320635"/>
              <a:ext cx="2112581" cy="2689018"/>
              <a:chOff x="907817" y="2345481"/>
              <a:chExt cx="2112581" cy="2689018"/>
            </a:xfrm>
          </p:grpSpPr>
          <p:grpSp>
            <p:nvGrpSpPr>
              <p:cNvPr id="25" name="Groupe 24"/>
              <p:cNvGrpSpPr/>
              <p:nvPr/>
            </p:nvGrpSpPr>
            <p:grpSpPr>
              <a:xfrm>
                <a:off x="907817" y="2345481"/>
                <a:ext cx="2112581" cy="2689018"/>
                <a:chOff x="959395" y="1395093"/>
                <a:chExt cx="2112581" cy="2689018"/>
              </a:xfrm>
            </p:grpSpPr>
            <p:sp>
              <p:nvSpPr>
                <p:cNvPr id="12" name="Rectangle à coins arrondis 11"/>
                <p:cNvSpPr/>
                <p:nvPr/>
              </p:nvSpPr>
              <p:spPr>
                <a:xfrm>
                  <a:off x="1026000" y="1395093"/>
                  <a:ext cx="1979373" cy="2689018"/>
                </a:xfrm>
                <a:prstGeom prst="roundRect">
                  <a:avLst/>
                </a:prstGeom>
                <a:solidFill>
                  <a:srgbClr val="E0F3CD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959396" y="1753827"/>
                  <a:ext cx="2112580" cy="543024"/>
                </a:xfrm>
                <a:prstGeom prst="rect">
                  <a:avLst/>
                </a:prstGeom>
                <a:solidFill>
                  <a:srgbClr val="92D14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dirty="0" smtClean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" name="Groupe 18"/>
                <p:cNvGrpSpPr/>
                <p:nvPr/>
              </p:nvGrpSpPr>
              <p:grpSpPr>
                <a:xfrm>
                  <a:off x="959395" y="1687200"/>
                  <a:ext cx="2112581" cy="676302"/>
                  <a:chOff x="959395" y="1687200"/>
                  <a:chExt cx="2112581" cy="676302"/>
                </a:xfrm>
                <a:solidFill>
                  <a:srgbClr val="6EAA26"/>
                </a:solidFill>
              </p:grpSpPr>
              <p:sp>
                <p:nvSpPr>
                  <p:cNvPr id="14" name="Triangle rectangle 13"/>
                  <p:cNvSpPr/>
                  <p:nvPr/>
                </p:nvSpPr>
                <p:spPr>
                  <a:xfrm>
                    <a:off x="3005373" y="1687224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" name="Triangle rectangle 15"/>
                  <p:cNvSpPr/>
                  <p:nvPr/>
                </p:nvSpPr>
                <p:spPr>
                  <a:xfrm rot="5400000">
                    <a:off x="3005372" y="2296899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" name="Triangle rectangle 16"/>
                  <p:cNvSpPr/>
                  <p:nvPr/>
                </p:nvSpPr>
                <p:spPr>
                  <a:xfrm flipH="1">
                    <a:off x="959396" y="1687200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" name="Triangle rectangle 17"/>
                  <p:cNvSpPr/>
                  <p:nvPr/>
                </p:nvSpPr>
                <p:spPr>
                  <a:xfrm rot="16200000" flipH="1">
                    <a:off x="959395" y="2296875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21" name="Connecteur droit 20"/>
                <p:cNvCxnSpPr/>
                <p:nvPr/>
              </p:nvCxnSpPr>
              <p:spPr>
                <a:xfrm flipV="1">
                  <a:off x="1454150" y="4070362"/>
                  <a:ext cx="1085850" cy="1045"/>
                </a:xfrm>
                <a:prstGeom prst="line">
                  <a:avLst/>
                </a:prstGeom>
                <a:ln w="28575">
                  <a:solidFill>
                    <a:srgbClr val="6EAA2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20" name="ZoneTexte 9219"/>
              <p:cNvSpPr txBox="1"/>
              <p:nvPr/>
            </p:nvSpPr>
            <p:spPr>
              <a:xfrm>
                <a:off x="907817" y="2807111"/>
                <a:ext cx="211258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fr-FR" sz="1400" dirty="0">
                    <a:solidFill>
                      <a:schemeClr val="bg1"/>
                    </a:solidFill>
                  </a:rPr>
                  <a:t>Organisation en couches </a:t>
                </a:r>
                <a:endParaRPr lang="fr-FR" sz="14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25" name="Rectangle 9224"/>
            <p:cNvSpPr/>
            <p:nvPr/>
          </p:nvSpPr>
          <p:spPr>
            <a:xfrm>
              <a:off x="1258200" y="3368592"/>
              <a:ext cx="197937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/>
                <a:t>Raster, </a:t>
              </a:r>
              <a:r>
                <a:rPr lang="fr-FR" sz="1400" dirty="0" smtClean="0"/>
                <a:t>Vecteur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 smtClean="0"/>
                <a:t>Fond de Plan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 smtClean="0"/>
                <a:t>Web-Services </a:t>
              </a:r>
              <a:r>
                <a:rPr lang="fr-FR" sz="1400" dirty="0"/>
                <a:t>de </a:t>
              </a:r>
              <a:r>
                <a:rPr lang="fr-FR" sz="1400" dirty="0" smtClean="0"/>
                <a:t>l’OGC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 err="1" smtClean="0"/>
                <a:t>GeoJSON</a:t>
              </a:r>
              <a:endParaRPr lang="fr-FR" sz="1400" dirty="0"/>
            </a:p>
          </p:txBody>
        </p:sp>
      </p:grpSp>
      <p:grpSp>
        <p:nvGrpSpPr>
          <p:cNvPr id="9227" name="Groupe 9226"/>
          <p:cNvGrpSpPr/>
          <p:nvPr/>
        </p:nvGrpSpPr>
        <p:grpSpPr>
          <a:xfrm>
            <a:off x="3665724" y="2320635"/>
            <a:ext cx="2112581" cy="2689018"/>
            <a:chOff x="3665724" y="2320635"/>
            <a:chExt cx="2112581" cy="2689018"/>
          </a:xfrm>
        </p:grpSpPr>
        <p:grpSp>
          <p:nvGrpSpPr>
            <p:cNvPr id="9222" name="Groupe 9221"/>
            <p:cNvGrpSpPr/>
            <p:nvPr/>
          </p:nvGrpSpPr>
          <p:grpSpPr>
            <a:xfrm>
              <a:off x="3665724" y="2320635"/>
              <a:ext cx="2112581" cy="2689018"/>
              <a:chOff x="3381945" y="2345481"/>
              <a:chExt cx="2112581" cy="2689018"/>
            </a:xfrm>
          </p:grpSpPr>
          <p:grpSp>
            <p:nvGrpSpPr>
              <p:cNvPr id="9216" name="Groupe 9215"/>
              <p:cNvGrpSpPr/>
              <p:nvPr/>
            </p:nvGrpSpPr>
            <p:grpSpPr>
              <a:xfrm>
                <a:off x="3381945" y="2345481"/>
                <a:ext cx="2112581" cy="2689018"/>
                <a:chOff x="3338755" y="1381344"/>
                <a:chExt cx="2112581" cy="2689018"/>
              </a:xfrm>
            </p:grpSpPr>
            <p:sp>
              <p:nvSpPr>
                <p:cNvPr id="26" name="Rectangle à coins arrondis 25"/>
                <p:cNvSpPr/>
                <p:nvPr/>
              </p:nvSpPr>
              <p:spPr>
                <a:xfrm>
                  <a:off x="3405360" y="1381344"/>
                  <a:ext cx="1979373" cy="2689018"/>
                </a:xfrm>
                <a:prstGeom prst="roundRect">
                  <a:avLst/>
                </a:prstGeom>
                <a:solidFill>
                  <a:srgbClr val="DDF7FF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338756" y="1740078"/>
                  <a:ext cx="2112580" cy="543024"/>
                </a:xfrm>
                <a:prstGeom prst="rect">
                  <a:avLst/>
                </a:prstGeom>
                <a:solidFill>
                  <a:srgbClr val="01C1E5"/>
                </a:solidFill>
                <a:ln w="3175">
                  <a:solidFill>
                    <a:srgbClr val="01C1E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dirty="0" smtClean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8" name="Groupe 27"/>
                <p:cNvGrpSpPr/>
                <p:nvPr/>
              </p:nvGrpSpPr>
              <p:grpSpPr>
                <a:xfrm>
                  <a:off x="3338755" y="1673451"/>
                  <a:ext cx="2112581" cy="676302"/>
                  <a:chOff x="959395" y="1687200"/>
                  <a:chExt cx="2112581" cy="676302"/>
                </a:xfrm>
                <a:solidFill>
                  <a:srgbClr val="0191AC"/>
                </a:solidFill>
              </p:grpSpPr>
              <p:sp>
                <p:nvSpPr>
                  <p:cNvPr id="29" name="Triangle rectangle 28"/>
                  <p:cNvSpPr/>
                  <p:nvPr/>
                </p:nvSpPr>
                <p:spPr>
                  <a:xfrm>
                    <a:off x="3005373" y="1687224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" name="Triangle rectangle 29"/>
                  <p:cNvSpPr/>
                  <p:nvPr/>
                </p:nvSpPr>
                <p:spPr>
                  <a:xfrm rot="5400000">
                    <a:off x="3005372" y="2296899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1" name="Triangle rectangle 30"/>
                  <p:cNvSpPr/>
                  <p:nvPr/>
                </p:nvSpPr>
                <p:spPr>
                  <a:xfrm flipH="1">
                    <a:off x="959396" y="1687200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2" name="Triangle rectangle 31"/>
                  <p:cNvSpPr/>
                  <p:nvPr/>
                </p:nvSpPr>
                <p:spPr>
                  <a:xfrm rot="16200000" flipH="1">
                    <a:off x="959395" y="2296875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3833510" y="4056613"/>
                  <a:ext cx="1085850" cy="1045"/>
                </a:xfrm>
                <a:prstGeom prst="line">
                  <a:avLst/>
                </a:prstGeom>
                <a:ln w="28575">
                  <a:solidFill>
                    <a:srgbClr val="01C1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ZoneTexte 54"/>
              <p:cNvSpPr txBox="1"/>
              <p:nvPr/>
            </p:nvSpPr>
            <p:spPr>
              <a:xfrm>
                <a:off x="3381945" y="2807111"/>
                <a:ext cx="211257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fr-FR" sz="1400" dirty="0">
                    <a:solidFill>
                      <a:schemeClr val="bg1"/>
                    </a:solidFill>
                  </a:rPr>
                  <a:t>Interaction</a:t>
                </a:r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3732327" y="3373728"/>
              <a:ext cx="19793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/>
                <a:t>Drag, Scroll, </a:t>
              </a:r>
              <a:r>
                <a:rPr lang="fr-FR" sz="1400" dirty="0" smtClean="0"/>
                <a:t>Click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 smtClean="0"/>
                <a:t>Events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 err="1" smtClean="0"/>
                <a:t>Controls</a:t>
              </a:r>
              <a:endParaRPr lang="fr-FR" sz="1400" dirty="0"/>
            </a:p>
          </p:txBody>
        </p:sp>
      </p:grpSp>
      <p:grpSp>
        <p:nvGrpSpPr>
          <p:cNvPr id="9228" name="Groupe 9227"/>
          <p:cNvGrpSpPr/>
          <p:nvPr/>
        </p:nvGrpSpPr>
        <p:grpSpPr>
          <a:xfrm>
            <a:off x="6273058" y="2320635"/>
            <a:ext cx="2112583" cy="2689018"/>
            <a:chOff x="6273058" y="2320635"/>
            <a:chExt cx="2112583" cy="2689018"/>
          </a:xfrm>
        </p:grpSpPr>
        <p:grpSp>
          <p:nvGrpSpPr>
            <p:cNvPr id="9223" name="Groupe 9222"/>
            <p:cNvGrpSpPr/>
            <p:nvPr/>
          </p:nvGrpSpPr>
          <p:grpSpPr>
            <a:xfrm>
              <a:off x="6273058" y="2320635"/>
              <a:ext cx="2112583" cy="2689018"/>
              <a:chOff x="5989279" y="2345481"/>
              <a:chExt cx="2112583" cy="2689018"/>
            </a:xfrm>
          </p:grpSpPr>
          <p:grpSp>
            <p:nvGrpSpPr>
              <p:cNvPr id="9217" name="Groupe 9216"/>
              <p:cNvGrpSpPr/>
              <p:nvPr/>
            </p:nvGrpSpPr>
            <p:grpSpPr>
              <a:xfrm>
                <a:off x="5989281" y="2345481"/>
                <a:ext cx="2112581" cy="2689018"/>
                <a:chOff x="5831441" y="1379443"/>
                <a:chExt cx="2112581" cy="2689018"/>
              </a:xfrm>
            </p:grpSpPr>
            <p:sp>
              <p:nvSpPr>
                <p:cNvPr id="34" name="Rectangle à coins arrondis 33"/>
                <p:cNvSpPr/>
                <p:nvPr/>
              </p:nvSpPr>
              <p:spPr>
                <a:xfrm>
                  <a:off x="5898046" y="1379443"/>
                  <a:ext cx="1979373" cy="2689018"/>
                </a:xfrm>
                <a:prstGeom prst="roundRect">
                  <a:avLst/>
                </a:prstGeom>
                <a:solidFill>
                  <a:srgbClr val="DFD9F7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831442" y="1738177"/>
                  <a:ext cx="2112580" cy="543024"/>
                </a:xfrm>
                <a:prstGeom prst="rect">
                  <a:avLst/>
                </a:prstGeom>
                <a:solidFill>
                  <a:srgbClr val="4A3AD1"/>
                </a:solidFill>
                <a:ln w="3175">
                  <a:solidFill>
                    <a:srgbClr val="4A3A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dirty="0" smtClean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6" name="Groupe 35"/>
                <p:cNvGrpSpPr/>
                <p:nvPr/>
              </p:nvGrpSpPr>
              <p:grpSpPr>
                <a:xfrm>
                  <a:off x="5831441" y="1671550"/>
                  <a:ext cx="2112581" cy="676302"/>
                  <a:chOff x="959395" y="1687200"/>
                  <a:chExt cx="2112581" cy="676302"/>
                </a:xfrm>
                <a:solidFill>
                  <a:srgbClr val="322393"/>
                </a:solidFill>
              </p:grpSpPr>
              <p:sp>
                <p:nvSpPr>
                  <p:cNvPr id="37" name="Triangle rectangle 36"/>
                  <p:cNvSpPr/>
                  <p:nvPr/>
                </p:nvSpPr>
                <p:spPr>
                  <a:xfrm>
                    <a:off x="3005373" y="1687224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" name="Triangle rectangle 37"/>
                  <p:cNvSpPr/>
                  <p:nvPr/>
                </p:nvSpPr>
                <p:spPr>
                  <a:xfrm rot="5400000">
                    <a:off x="3005372" y="2296899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9" name="Triangle rectangle 38"/>
                  <p:cNvSpPr/>
                  <p:nvPr/>
                </p:nvSpPr>
                <p:spPr>
                  <a:xfrm flipH="1">
                    <a:off x="959396" y="1687200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" name="Triangle rectangle 39"/>
                  <p:cNvSpPr/>
                  <p:nvPr/>
                </p:nvSpPr>
                <p:spPr>
                  <a:xfrm rot="16200000" flipH="1">
                    <a:off x="959395" y="2296875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41" name="Connecteur droit 40"/>
                <p:cNvCxnSpPr/>
                <p:nvPr/>
              </p:nvCxnSpPr>
              <p:spPr>
                <a:xfrm flipV="1">
                  <a:off x="6326196" y="4054712"/>
                  <a:ext cx="1085850" cy="1045"/>
                </a:xfrm>
                <a:prstGeom prst="line">
                  <a:avLst/>
                </a:prstGeom>
                <a:ln w="28575">
                  <a:solidFill>
                    <a:srgbClr val="4A3AD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ZoneTexte 55"/>
              <p:cNvSpPr txBox="1"/>
              <p:nvPr/>
            </p:nvSpPr>
            <p:spPr>
              <a:xfrm>
                <a:off x="5989279" y="2815050"/>
                <a:ext cx="211258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fr-FR" sz="1400" dirty="0" smtClean="0">
                    <a:solidFill>
                      <a:schemeClr val="bg1"/>
                    </a:solidFill>
                  </a:rPr>
                  <a:t>Customisation</a:t>
                </a: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6339662" y="3373727"/>
              <a:ext cx="1979374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/>
                <a:t>Web </a:t>
              </a:r>
              <a:r>
                <a:rPr lang="fr-FR" sz="1400" dirty="0" smtClean="0"/>
                <a:t>Standard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 smtClean="0"/>
                <a:t>Système </a:t>
              </a:r>
              <a:r>
                <a:rPr lang="fr-FR" sz="1400" dirty="0"/>
                <a:t>de </a:t>
              </a:r>
              <a:r>
                <a:rPr lang="fr-FR" sz="1400" dirty="0" err="1" smtClean="0"/>
                <a:t>re</a:t>
              </a:r>
              <a:r>
                <a:rPr lang="fr-FR" sz="1400" dirty="0" smtClean="0"/>
                <a:t>-projection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 smtClean="0"/>
                <a:t>POO </a:t>
              </a:r>
              <a:r>
                <a:rPr lang="fr-FR" sz="1400" dirty="0"/>
                <a:t>et extension </a:t>
              </a:r>
              <a:r>
                <a:rPr lang="fr-FR" sz="1400" dirty="0" smtClean="0"/>
                <a:t>simple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400" dirty="0" smtClean="0"/>
                <a:t>Styliser </a:t>
              </a:r>
              <a:r>
                <a:rPr lang="fr-FR" sz="1400" dirty="0"/>
                <a:t>les couches</a:t>
              </a:r>
            </a:p>
          </p:txBody>
        </p:sp>
      </p:grpSp>
      <p:grpSp>
        <p:nvGrpSpPr>
          <p:cNvPr id="9229" name="Groupe 9228"/>
          <p:cNvGrpSpPr/>
          <p:nvPr/>
        </p:nvGrpSpPr>
        <p:grpSpPr>
          <a:xfrm>
            <a:off x="8855856" y="2320635"/>
            <a:ext cx="2112581" cy="2689018"/>
            <a:chOff x="8855856" y="2320635"/>
            <a:chExt cx="2112581" cy="2689018"/>
          </a:xfrm>
        </p:grpSpPr>
        <p:grpSp>
          <p:nvGrpSpPr>
            <p:cNvPr id="9224" name="Groupe 9223"/>
            <p:cNvGrpSpPr/>
            <p:nvPr/>
          </p:nvGrpSpPr>
          <p:grpSpPr>
            <a:xfrm>
              <a:off x="8855856" y="2320635"/>
              <a:ext cx="2112581" cy="2689018"/>
              <a:chOff x="8572077" y="2345481"/>
              <a:chExt cx="2112581" cy="2689018"/>
            </a:xfrm>
          </p:grpSpPr>
          <p:grpSp>
            <p:nvGrpSpPr>
              <p:cNvPr id="9219" name="Groupe 9218"/>
              <p:cNvGrpSpPr/>
              <p:nvPr/>
            </p:nvGrpSpPr>
            <p:grpSpPr>
              <a:xfrm>
                <a:off x="8572077" y="2345481"/>
                <a:ext cx="2112581" cy="2689018"/>
                <a:chOff x="8414237" y="1365694"/>
                <a:chExt cx="2112581" cy="2689018"/>
              </a:xfrm>
            </p:grpSpPr>
            <p:sp>
              <p:nvSpPr>
                <p:cNvPr id="42" name="Rectangle à coins arrondis 41"/>
                <p:cNvSpPr/>
                <p:nvPr/>
              </p:nvSpPr>
              <p:spPr>
                <a:xfrm>
                  <a:off x="8480842" y="1365694"/>
                  <a:ext cx="1979373" cy="2689018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8414238" y="1724428"/>
                  <a:ext cx="2112580" cy="54302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dirty="0" smtClean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44" name="Groupe 43"/>
                <p:cNvGrpSpPr/>
                <p:nvPr/>
              </p:nvGrpSpPr>
              <p:grpSpPr>
                <a:xfrm>
                  <a:off x="8414237" y="1657801"/>
                  <a:ext cx="2112581" cy="676302"/>
                  <a:chOff x="959395" y="1687200"/>
                  <a:chExt cx="2112581" cy="676302"/>
                </a:xfrm>
                <a:solidFill>
                  <a:schemeClr val="accent1">
                    <a:lumMod val="75000"/>
                  </a:schemeClr>
                </a:solidFill>
              </p:grpSpPr>
              <p:sp>
                <p:nvSpPr>
                  <p:cNvPr id="45" name="Triangle rectangle 44"/>
                  <p:cNvSpPr/>
                  <p:nvPr/>
                </p:nvSpPr>
                <p:spPr>
                  <a:xfrm>
                    <a:off x="3005373" y="1687224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6" name="Triangle rectangle 45"/>
                  <p:cNvSpPr/>
                  <p:nvPr/>
                </p:nvSpPr>
                <p:spPr>
                  <a:xfrm rot="5400000">
                    <a:off x="3005372" y="2296899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" name="Triangle rectangle 46"/>
                  <p:cNvSpPr/>
                  <p:nvPr/>
                </p:nvSpPr>
                <p:spPr>
                  <a:xfrm flipH="1">
                    <a:off x="959396" y="1687200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8" name="Triangle rectangle 47"/>
                  <p:cNvSpPr/>
                  <p:nvPr/>
                </p:nvSpPr>
                <p:spPr>
                  <a:xfrm rot="16200000" flipH="1">
                    <a:off x="959395" y="2296875"/>
                    <a:ext cx="66603" cy="66603"/>
                  </a:xfrm>
                  <a:prstGeom prst="rtTriangle">
                    <a:avLst/>
                  </a:prstGeom>
                  <a:grp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49" name="Connecteur droit 48"/>
                <p:cNvCxnSpPr/>
                <p:nvPr/>
              </p:nvCxnSpPr>
              <p:spPr>
                <a:xfrm flipV="1">
                  <a:off x="8908992" y="4040963"/>
                  <a:ext cx="1085850" cy="1045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ZoneTexte 57"/>
              <p:cNvSpPr txBox="1"/>
              <p:nvPr/>
            </p:nvSpPr>
            <p:spPr>
              <a:xfrm>
                <a:off x="8572077" y="2823491"/>
                <a:ext cx="211258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fr-FR" sz="1400" dirty="0" smtClean="0">
                    <a:solidFill>
                      <a:schemeClr val="bg1"/>
                    </a:solidFill>
                  </a:rPr>
                  <a:t>Communauté</a:t>
                </a: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8929073" y="3368592"/>
              <a:ext cx="1979374" cy="1031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fr-FR" sz="1400" dirty="0"/>
                <a:t>Blogs et forums </a:t>
              </a:r>
              <a:r>
                <a:rPr lang="fr-FR" sz="1400" dirty="0" smtClean="0"/>
                <a:t>dédiés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fr-FR" sz="1400" dirty="0" smtClean="0"/>
                <a:t>Large </a:t>
              </a:r>
              <a:r>
                <a:rPr lang="fr-FR" sz="1400" dirty="0"/>
                <a:t>choix de plugins/extensions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1801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trike="sngStrike" dirty="0" smtClean="0"/>
              <a:t>La Recette</a:t>
            </a:r>
          </a:p>
          <a:p>
            <a:r>
              <a:rPr lang="fr-FR" dirty="0" smtClean="0"/>
              <a:t>Live-</a:t>
            </a:r>
            <a:r>
              <a:rPr lang="fr-FR" dirty="0" err="1" smtClean="0"/>
              <a:t>Demo</a:t>
            </a:r>
            <a:r>
              <a:rPr lang="fr-FR" dirty="0" smtClean="0"/>
              <a:t> : </a:t>
            </a:r>
            <a:r>
              <a:rPr lang="fr-FR" dirty="0" err="1" smtClean="0"/>
              <a:t>Leaflet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16</a:t>
            </a:fld>
            <a:endParaRPr lang="fr-FR" dirty="0"/>
          </a:p>
        </p:txBody>
      </p:sp>
      <p:pic>
        <p:nvPicPr>
          <p:cNvPr id="8" name="Espace réservé pour une image  7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riangle rectangle 6"/>
          <p:cNvSpPr/>
          <p:nvPr/>
        </p:nvSpPr>
        <p:spPr>
          <a:xfrm flipV="1">
            <a:off x="2345" y="-1"/>
            <a:ext cx="6083934" cy="880533"/>
          </a:xfrm>
          <a:prstGeom prst="rt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157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04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Questions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17</a:t>
            </a:fld>
            <a:endParaRPr lang="fr-FR" dirty="0"/>
          </a:p>
        </p:txBody>
      </p:sp>
      <p:pic>
        <p:nvPicPr>
          <p:cNvPr id="14" name="Picture 2" descr="3 questions à se poser pour déterminer un bon sujet de mémoi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233" y="0"/>
            <a:ext cx="6095999" cy="61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570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18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Texte sur plusieurs lignes.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98CE046-ED9A-4BBC-8957-EF2DA830AAAB}"/>
              </a:ext>
            </a:extLst>
          </p:cNvPr>
          <p:cNvSpPr>
            <a:spLocks/>
          </p:cNvSpPr>
          <p:nvPr/>
        </p:nvSpPr>
        <p:spPr bwMode="auto">
          <a:xfrm>
            <a:off x="723703" y="2905324"/>
            <a:ext cx="180975" cy="161925"/>
          </a:xfrm>
          <a:custGeom>
            <a:avLst/>
            <a:gdLst>
              <a:gd name="T0" fmla="*/ 57 w 57"/>
              <a:gd name="T1" fmla="*/ 6 h 51"/>
              <a:gd name="T2" fmla="*/ 51 w 57"/>
              <a:gd name="T3" fmla="*/ 8 h 51"/>
              <a:gd name="T4" fmla="*/ 56 w 57"/>
              <a:gd name="T5" fmla="*/ 1 h 51"/>
              <a:gd name="T6" fmla="*/ 48 w 57"/>
              <a:gd name="T7" fmla="*/ 4 h 51"/>
              <a:gd name="T8" fmla="*/ 40 w 57"/>
              <a:gd name="T9" fmla="*/ 0 h 51"/>
              <a:gd name="T10" fmla="*/ 28 w 57"/>
              <a:gd name="T11" fmla="*/ 13 h 51"/>
              <a:gd name="T12" fmla="*/ 28 w 57"/>
              <a:gd name="T13" fmla="*/ 16 h 51"/>
              <a:gd name="T14" fmla="*/ 4 w 57"/>
              <a:gd name="T15" fmla="*/ 3 h 51"/>
              <a:gd name="T16" fmla="*/ 2 w 57"/>
              <a:gd name="T17" fmla="*/ 9 h 51"/>
              <a:gd name="T18" fmla="*/ 8 w 57"/>
              <a:gd name="T19" fmla="*/ 20 h 51"/>
              <a:gd name="T20" fmla="*/ 2 w 57"/>
              <a:gd name="T21" fmla="*/ 18 h 51"/>
              <a:gd name="T22" fmla="*/ 2 w 57"/>
              <a:gd name="T23" fmla="*/ 18 h 51"/>
              <a:gd name="T24" fmla="*/ 12 w 57"/>
              <a:gd name="T25" fmla="*/ 31 h 51"/>
              <a:gd name="T26" fmla="*/ 9 w 57"/>
              <a:gd name="T27" fmla="*/ 31 h 51"/>
              <a:gd name="T28" fmla="*/ 6 w 57"/>
              <a:gd name="T29" fmla="*/ 31 h 51"/>
              <a:gd name="T30" fmla="*/ 17 w 57"/>
              <a:gd name="T31" fmla="*/ 40 h 51"/>
              <a:gd name="T32" fmla="*/ 3 w 57"/>
              <a:gd name="T33" fmla="*/ 45 h 51"/>
              <a:gd name="T34" fmla="*/ 0 w 57"/>
              <a:gd name="T35" fmla="*/ 45 h 51"/>
              <a:gd name="T36" fmla="*/ 18 w 57"/>
              <a:gd name="T37" fmla="*/ 51 h 51"/>
              <a:gd name="T38" fmla="*/ 52 w 57"/>
              <a:gd name="T39" fmla="*/ 14 h 51"/>
              <a:gd name="T40" fmla="*/ 52 w 57"/>
              <a:gd name="T41" fmla="*/ 13 h 51"/>
              <a:gd name="T42" fmla="*/ 57 w 57"/>
              <a:gd name="T43" fmla="*/ 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7" h="51">
                <a:moveTo>
                  <a:pt x="57" y="6"/>
                </a:moveTo>
                <a:cubicBezTo>
                  <a:pt x="55" y="7"/>
                  <a:pt x="53" y="8"/>
                  <a:pt x="51" y="8"/>
                </a:cubicBezTo>
                <a:cubicBezTo>
                  <a:pt x="53" y="7"/>
                  <a:pt x="55" y="4"/>
                  <a:pt x="56" y="1"/>
                </a:cubicBezTo>
                <a:cubicBezTo>
                  <a:pt x="54" y="3"/>
                  <a:pt x="51" y="4"/>
                  <a:pt x="48" y="4"/>
                </a:cubicBezTo>
                <a:cubicBezTo>
                  <a:pt x="46" y="2"/>
                  <a:pt x="43" y="0"/>
                  <a:pt x="40" y="0"/>
                </a:cubicBezTo>
                <a:cubicBezTo>
                  <a:pt x="33" y="0"/>
                  <a:pt x="28" y="6"/>
                  <a:pt x="28" y="13"/>
                </a:cubicBezTo>
                <a:cubicBezTo>
                  <a:pt x="28" y="14"/>
                  <a:pt x="28" y="15"/>
                  <a:pt x="28" y="16"/>
                </a:cubicBezTo>
                <a:cubicBezTo>
                  <a:pt x="19" y="15"/>
                  <a:pt x="10" y="10"/>
                  <a:pt x="4" y="3"/>
                </a:cubicBezTo>
                <a:cubicBezTo>
                  <a:pt x="3" y="4"/>
                  <a:pt x="2" y="7"/>
                  <a:pt x="2" y="9"/>
                </a:cubicBezTo>
                <a:cubicBezTo>
                  <a:pt x="2" y="13"/>
                  <a:pt x="4" y="17"/>
                  <a:pt x="8" y="20"/>
                </a:cubicBezTo>
                <a:cubicBezTo>
                  <a:pt x="6" y="19"/>
                  <a:pt x="4" y="19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4"/>
                  <a:pt x="6" y="29"/>
                  <a:pt x="12" y="31"/>
                </a:cubicBezTo>
                <a:cubicBezTo>
                  <a:pt x="11" y="31"/>
                  <a:pt x="10" y="31"/>
                  <a:pt x="9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8" y="36"/>
                  <a:pt x="12" y="40"/>
                  <a:pt x="17" y="40"/>
                </a:cubicBezTo>
                <a:cubicBezTo>
                  <a:pt x="13" y="43"/>
                  <a:pt x="8" y="45"/>
                  <a:pt x="3" y="45"/>
                </a:cubicBezTo>
                <a:cubicBezTo>
                  <a:pt x="2" y="45"/>
                  <a:pt x="1" y="45"/>
                  <a:pt x="0" y="45"/>
                </a:cubicBezTo>
                <a:cubicBezTo>
                  <a:pt x="5" y="48"/>
                  <a:pt x="11" y="51"/>
                  <a:pt x="18" y="51"/>
                </a:cubicBezTo>
                <a:cubicBezTo>
                  <a:pt x="40" y="51"/>
                  <a:pt x="52" y="31"/>
                  <a:pt x="52" y="14"/>
                </a:cubicBezTo>
                <a:cubicBezTo>
                  <a:pt x="52" y="14"/>
                  <a:pt x="52" y="13"/>
                  <a:pt x="52" y="13"/>
                </a:cubicBezTo>
                <a:cubicBezTo>
                  <a:pt x="54" y="11"/>
                  <a:pt x="56" y="9"/>
                  <a:pt x="57" y="6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FBCF7C4-0272-47EF-A15D-DB21A456053B}"/>
              </a:ext>
            </a:extLst>
          </p:cNvPr>
          <p:cNvSpPr>
            <a:spLocks/>
          </p:cNvSpPr>
          <p:nvPr/>
        </p:nvSpPr>
        <p:spPr bwMode="auto">
          <a:xfrm>
            <a:off x="1055478" y="2883281"/>
            <a:ext cx="92075" cy="184150"/>
          </a:xfrm>
          <a:custGeom>
            <a:avLst/>
            <a:gdLst>
              <a:gd name="T0" fmla="*/ 18 w 27"/>
              <a:gd name="T1" fmla="*/ 19 h 58"/>
              <a:gd name="T2" fmla="*/ 18 w 27"/>
              <a:gd name="T3" fmla="*/ 13 h 58"/>
              <a:gd name="T4" fmla="*/ 20 w 27"/>
              <a:gd name="T5" fmla="*/ 10 h 58"/>
              <a:gd name="T6" fmla="*/ 26 w 27"/>
              <a:gd name="T7" fmla="*/ 10 h 58"/>
              <a:gd name="T8" fmla="*/ 26 w 27"/>
              <a:gd name="T9" fmla="*/ 0 h 58"/>
              <a:gd name="T10" fmla="*/ 18 w 27"/>
              <a:gd name="T11" fmla="*/ 0 h 58"/>
              <a:gd name="T12" fmla="*/ 6 w 27"/>
              <a:gd name="T13" fmla="*/ 12 h 58"/>
              <a:gd name="T14" fmla="*/ 6 w 27"/>
              <a:gd name="T15" fmla="*/ 19 h 58"/>
              <a:gd name="T16" fmla="*/ 0 w 27"/>
              <a:gd name="T17" fmla="*/ 19 h 58"/>
              <a:gd name="T18" fmla="*/ 0 w 27"/>
              <a:gd name="T19" fmla="*/ 29 h 58"/>
              <a:gd name="T20" fmla="*/ 6 w 27"/>
              <a:gd name="T21" fmla="*/ 29 h 58"/>
              <a:gd name="T22" fmla="*/ 6 w 27"/>
              <a:gd name="T23" fmla="*/ 58 h 58"/>
              <a:gd name="T24" fmla="*/ 18 w 27"/>
              <a:gd name="T25" fmla="*/ 58 h 58"/>
              <a:gd name="T26" fmla="*/ 18 w 27"/>
              <a:gd name="T27" fmla="*/ 29 h 58"/>
              <a:gd name="T28" fmla="*/ 26 w 27"/>
              <a:gd name="T29" fmla="*/ 29 h 58"/>
              <a:gd name="T30" fmla="*/ 27 w 27"/>
              <a:gd name="T31" fmla="*/ 19 h 58"/>
              <a:gd name="T32" fmla="*/ 18 w 27"/>
              <a:gd name="T33" fmla="*/ 1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58">
                <a:moveTo>
                  <a:pt x="18" y="19"/>
                </a:moveTo>
                <a:cubicBezTo>
                  <a:pt x="18" y="13"/>
                  <a:pt x="18" y="13"/>
                  <a:pt x="18" y="13"/>
                </a:cubicBezTo>
                <a:cubicBezTo>
                  <a:pt x="18" y="11"/>
                  <a:pt x="19" y="10"/>
                  <a:pt x="2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0"/>
                  <a:pt x="26" y="0"/>
                  <a:pt x="2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6" y="8"/>
                  <a:pt x="6" y="12"/>
                </a:cubicBezTo>
                <a:cubicBezTo>
                  <a:pt x="6" y="19"/>
                  <a:pt x="6" y="19"/>
                  <a:pt x="6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58"/>
                  <a:pt x="6" y="58"/>
                  <a:pt x="6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29"/>
                  <a:pt x="18" y="29"/>
                  <a:pt x="18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19"/>
                  <a:pt x="27" y="19"/>
                  <a:pt x="27" y="19"/>
                </a:cubicBezTo>
                <a:lnTo>
                  <a:pt x="18" y="19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C52EDD2-9D4F-4BF9-899D-F06D88DD01A8}"/>
              </a:ext>
            </a:extLst>
          </p:cNvPr>
          <p:cNvSpPr>
            <a:spLocks noEditPoints="1"/>
          </p:cNvSpPr>
          <p:nvPr/>
        </p:nvSpPr>
        <p:spPr bwMode="auto">
          <a:xfrm>
            <a:off x="1280871" y="2947773"/>
            <a:ext cx="168275" cy="120650"/>
          </a:xfrm>
          <a:custGeom>
            <a:avLst/>
            <a:gdLst>
              <a:gd name="T0" fmla="*/ 35 w 53"/>
              <a:gd name="T1" fmla="*/ 19 h 37"/>
              <a:gd name="T2" fmla="*/ 24 w 53"/>
              <a:gd name="T3" fmla="*/ 27 h 37"/>
              <a:gd name="T4" fmla="*/ 23 w 53"/>
              <a:gd name="T5" fmla="*/ 27 h 37"/>
              <a:gd name="T6" fmla="*/ 22 w 53"/>
              <a:gd name="T7" fmla="*/ 27 h 37"/>
              <a:gd name="T8" fmla="*/ 22 w 53"/>
              <a:gd name="T9" fmla="*/ 26 h 37"/>
              <a:gd name="T10" fmla="*/ 22 w 53"/>
              <a:gd name="T11" fmla="*/ 10 h 37"/>
              <a:gd name="T12" fmla="*/ 22 w 53"/>
              <a:gd name="T13" fmla="*/ 9 h 37"/>
              <a:gd name="T14" fmla="*/ 24 w 53"/>
              <a:gd name="T15" fmla="*/ 9 h 37"/>
              <a:gd name="T16" fmla="*/ 35 w 53"/>
              <a:gd name="T17" fmla="*/ 17 h 37"/>
              <a:gd name="T18" fmla="*/ 35 w 53"/>
              <a:gd name="T19" fmla="*/ 18 h 37"/>
              <a:gd name="T20" fmla="*/ 35 w 53"/>
              <a:gd name="T21" fmla="*/ 19 h 37"/>
              <a:gd name="T22" fmla="*/ 53 w 53"/>
              <a:gd name="T23" fmla="*/ 5 h 37"/>
              <a:gd name="T24" fmla="*/ 52 w 53"/>
              <a:gd name="T25" fmla="*/ 5 h 37"/>
              <a:gd name="T26" fmla="*/ 52 w 53"/>
              <a:gd name="T27" fmla="*/ 5 h 37"/>
              <a:gd name="T28" fmla="*/ 47 w 53"/>
              <a:gd name="T29" fmla="*/ 1 h 37"/>
              <a:gd name="T30" fmla="*/ 48 w 53"/>
              <a:gd name="T31" fmla="*/ 1 h 37"/>
              <a:gd name="T32" fmla="*/ 27 w 53"/>
              <a:gd name="T33" fmla="*/ 0 h 37"/>
              <a:gd name="T34" fmla="*/ 6 w 53"/>
              <a:gd name="T35" fmla="*/ 1 h 37"/>
              <a:gd name="T36" fmla="*/ 6 w 53"/>
              <a:gd name="T37" fmla="*/ 1 h 37"/>
              <a:gd name="T38" fmla="*/ 1 w 53"/>
              <a:gd name="T39" fmla="*/ 5 h 37"/>
              <a:gd name="T40" fmla="*/ 1 w 53"/>
              <a:gd name="T41" fmla="*/ 5 h 37"/>
              <a:gd name="T42" fmla="*/ 1 w 53"/>
              <a:gd name="T43" fmla="*/ 5 h 37"/>
              <a:gd name="T44" fmla="*/ 0 w 53"/>
              <a:gd name="T45" fmla="*/ 18 h 37"/>
              <a:gd name="T46" fmla="*/ 1 w 53"/>
              <a:gd name="T47" fmla="*/ 31 h 37"/>
              <a:gd name="T48" fmla="*/ 1 w 53"/>
              <a:gd name="T49" fmla="*/ 31 h 37"/>
              <a:gd name="T50" fmla="*/ 1 w 53"/>
              <a:gd name="T51" fmla="*/ 32 h 37"/>
              <a:gd name="T52" fmla="*/ 6 w 53"/>
              <a:gd name="T53" fmla="*/ 35 h 37"/>
              <a:gd name="T54" fmla="*/ 6 w 53"/>
              <a:gd name="T55" fmla="*/ 35 h 37"/>
              <a:gd name="T56" fmla="*/ 27 w 53"/>
              <a:gd name="T57" fmla="*/ 37 h 37"/>
              <a:gd name="T58" fmla="*/ 48 w 53"/>
              <a:gd name="T59" fmla="*/ 35 h 37"/>
              <a:gd name="T60" fmla="*/ 47 w 53"/>
              <a:gd name="T61" fmla="*/ 35 h 37"/>
              <a:gd name="T62" fmla="*/ 52 w 53"/>
              <a:gd name="T63" fmla="*/ 32 h 37"/>
              <a:gd name="T64" fmla="*/ 52 w 53"/>
              <a:gd name="T65" fmla="*/ 31 h 37"/>
              <a:gd name="T66" fmla="*/ 53 w 53"/>
              <a:gd name="T67" fmla="*/ 31 h 37"/>
              <a:gd name="T68" fmla="*/ 53 w 53"/>
              <a:gd name="T69" fmla="*/ 18 h 37"/>
              <a:gd name="T70" fmla="*/ 53 w 53"/>
              <a:gd name="T71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" h="37">
                <a:moveTo>
                  <a:pt x="35" y="19"/>
                </a:move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3" y="27"/>
                  <a:pt x="22" y="27"/>
                </a:cubicBezTo>
                <a:cubicBezTo>
                  <a:pt x="22" y="27"/>
                  <a:pt x="22" y="27"/>
                  <a:pt x="22" y="26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9"/>
                  <a:pt x="22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8"/>
                  <a:pt x="35" y="18"/>
                </a:cubicBezTo>
                <a:cubicBezTo>
                  <a:pt x="35" y="19"/>
                  <a:pt x="35" y="19"/>
                  <a:pt x="35" y="19"/>
                </a:cubicBezTo>
                <a:moveTo>
                  <a:pt x="53" y="5"/>
                </a:move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3"/>
                  <a:pt x="50" y="1"/>
                  <a:pt x="47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39" y="0"/>
                  <a:pt x="27" y="0"/>
                </a:cubicBezTo>
                <a:cubicBezTo>
                  <a:pt x="15" y="0"/>
                  <a:pt x="6" y="1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4" y="1"/>
                  <a:pt x="2" y="3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8"/>
                  <a:pt x="0" y="13"/>
                  <a:pt x="0" y="18"/>
                </a:cubicBezTo>
                <a:cubicBezTo>
                  <a:pt x="0" y="24"/>
                  <a:pt x="1" y="28"/>
                  <a:pt x="1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2"/>
                  <a:pt x="1" y="32"/>
                </a:cubicBezTo>
                <a:cubicBezTo>
                  <a:pt x="2" y="34"/>
                  <a:pt x="4" y="35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5"/>
                  <a:pt x="15" y="37"/>
                  <a:pt x="27" y="37"/>
                </a:cubicBezTo>
                <a:cubicBezTo>
                  <a:pt x="39" y="37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2" y="34"/>
                  <a:pt x="52" y="32"/>
                </a:cubicBezTo>
                <a:cubicBezTo>
                  <a:pt x="52" y="32"/>
                  <a:pt x="52" y="31"/>
                  <a:pt x="52" y="31"/>
                </a:cubicBezTo>
                <a:cubicBezTo>
                  <a:pt x="52" y="31"/>
                  <a:pt x="52" y="31"/>
                  <a:pt x="53" y="31"/>
                </a:cubicBezTo>
                <a:cubicBezTo>
                  <a:pt x="53" y="28"/>
                  <a:pt x="53" y="24"/>
                  <a:pt x="53" y="18"/>
                </a:cubicBezTo>
                <a:cubicBezTo>
                  <a:pt x="53" y="13"/>
                  <a:pt x="53" y="8"/>
                  <a:pt x="53" y="5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BFB87A-2ABC-42E2-ADC3-358E14922F27}"/>
              </a:ext>
            </a:extLst>
          </p:cNvPr>
          <p:cNvGrpSpPr/>
          <p:nvPr/>
        </p:nvGrpSpPr>
        <p:grpSpPr>
          <a:xfrm>
            <a:off x="1573003" y="2907887"/>
            <a:ext cx="171450" cy="160338"/>
            <a:chOff x="6010275" y="2889250"/>
            <a:chExt cx="171450" cy="160338"/>
          </a:xfrm>
          <a:solidFill>
            <a:schemeClr val="bg1"/>
          </a:solidFill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A07DC2FD-B27A-406B-A1BD-F9AF0BBD11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3450" y="2940050"/>
              <a:ext cx="34925" cy="109538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048FCDC-41E0-4BD7-8CDB-2D2A688840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7425" y="2940050"/>
              <a:ext cx="114300" cy="109538"/>
            </a:xfrm>
            <a:custGeom>
              <a:avLst/>
              <a:gdLst>
                <a:gd name="T0" fmla="*/ 23 w 36"/>
                <a:gd name="T1" fmla="*/ 0 h 34"/>
                <a:gd name="T2" fmla="*/ 12 w 36"/>
                <a:gd name="T3" fmla="*/ 6 h 34"/>
                <a:gd name="T4" fmla="*/ 12 w 36"/>
                <a:gd name="T5" fmla="*/ 0 h 34"/>
                <a:gd name="T6" fmla="*/ 0 w 36"/>
                <a:gd name="T7" fmla="*/ 0 h 34"/>
                <a:gd name="T8" fmla="*/ 0 w 36"/>
                <a:gd name="T9" fmla="*/ 34 h 34"/>
                <a:gd name="T10" fmla="*/ 12 w 36"/>
                <a:gd name="T11" fmla="*/ 34 h 34"/>
                <a:gd name="T12" fmla="*/ 12 w 36"/>
                <a:gd name="T13" fmla="*/ 16 h 34"/>
                <a:gd name="T14" fmla="*/ 12 w 36"/>
                <a:gd name="T15" fmla="*/ 13 h 34"/>
                <a:gd name="T16" fmla="*/ 18 w 36"/>
                <a:gd name="T17" fmla="*/ 9 h 34"/>
                <a:gd name="T18" fmla="*/ 24 w 36"/>
                <a:gd name="T19" fmla="*/ 17 h 34"/>
                <a:gd name="T20" fmla="*/ 24 w 36"/>
                <a:gd name="T21" fmla="*/ 34 h 34"/>
                <a:gd name="T22" fmla="*/ 36 w 36"/>
                <a:gd name="T23" fmla="*/ 34 h 34"/>
                <a:gd name="T24" fmla="*/ 36 w 36"/>
                <a:gd name="T25" fmla="*/ 16 h 34"/>
                <a:gd name="T26" fmla="*/ 23 w 36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4">
                  <a:moveTo>
                    <a:pt x="23" y="0"/>
                  </a:moveTo>
                  <a:cubicBezTo>
                    <a:pt x="17" y="0"/>
                    <a:pt x="13" y="3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4"/>
                    <a:pt x="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4"/>
                    <a:pt x="12" y="13"/>
                  </a:cubicBezTo>
                  <a:cubicBezTo>
                    <a:pt x="13" y="11"/>
                    <a:pt x="15" y="9"/>
                    <a:pt x="18" y="9"/>
                  </a:cubicBezTo>
                  <a:cubicBezTo>
                    <a:pt x="22" y="9"/>
                    <a:pt x="24" y="12"/>
                    <a:pt x="24" y="1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5"/>
                    <a:pt x="30" y="0"/>
                    <a:pt x="23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07266035-8A1D-4427-8DBA-371C66A8A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0275" y="2889250"/>
              <a:ext cx="41275" cy="3810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6 h 12"/>
                <a:gd name="T4" fmla="*/ 6 w 13"/>
                <a:gd name="T5" fmla="*/ 12 h 12"/>
                <a:gd name="T6" fmla="*/ 6 w 13"/>
                <a:gd name="T7" fmla="*/ 12 h 12"/>
                <a:gd name="T8" fmla="*/ 13 w 13"/>
                <a:gd name="T9" fmla="*/ 6 h 12"/>
                <a:gd name="T10" fmla="*/ 6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" y="12"/>
                    <a:pt x="13" y="10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925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723106" y="2037039"/>
            <a:ext cx="792000" cy="612000"/>
          </a:xfrm>
        </p:spPr>
        <p:txBody>
          <a:bodyPr/>
          <a:lstStyle/>
          <a:p>
            <a:r>
              <a:rPr lang="fr-FR" sz="4000" dirty="0"/>
              <a:t>01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r>
              <a:rPr lang="fr-FR" dirty="0" smtClean="0"/>
              <a:t> - Géomatique et </a:t>
            </a:r>
            <a:r>
              <a:rPr lang="fr-FR" dirty="0" err="1" smtClean="0"/>
              <a:t>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1619250" y="2037039"/>
            <a:ext cx="9851389" cy="609619"/>
          </a:xfrm>
        </p:spPr>
        <p:txBody>
          <a:bodyPr/>
          <a:lstStyle/>
          <a:p>
            <a:r>
              <a:rPr lang="fr-FR" dirty="0" smtClean="0"/>
              <a:t>Géomatique : Définition, Différents domaines, Applications, Acteurs…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4"/>
          </p:nvPr>
        </p:nvSpPr>
        <p:spPr>
          <a:xfrm>
            <a:off x="723106" y="2699503"/>
            <a:ext cx="792000" cy="612000"/>
          </a:xfrm>
        </p:spPr>
        <p:txBody>
          <a:bodyPr/>
          <a:lstStyle/>
          <a:p>
            <a:r>
              <a:rPr lang="fr-FR" sz="4000" dirty="0"/>
              <a:t>02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1619250" y="2699504"/>
            <a:ext cx="9851389" cy="611523"/>
          </a:xfrm>
        </p:spPr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Mapping</a:t>
            </a:r>
            <a:r>
              <a:rPr lang="fr-FR" dirty="0" smtClean="0"/>
              <a:t> : Définition, Caractéristiques communes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6"/>
          </p:nvPr>
        </p:nvSpPr>
        <p:spPr>
          <a:xfrm>
            <a:off x="723106" y="3361967"/>
            <a:ext cx="792000" cy="612000"/>
          </a:xfrm>
        </p:spPr>
        <p:txBody>
          <a:bodyPr/>
          <a:lstStyle/>
          <a:p>
            <a:r>
              <a:rPr lang="fr-FR" sz="4000" dirty="0"/>
              <a:t>03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1619250" y="3361968"/>
            <a:ext cx="9851389" cy="612000"/>
          </a:xfrm>
        </p:spPr>
        <p:txBody>
          <a:bodyPr/>
          <a:lstStyle/>
          <a:p>
            <a:r>
              <a:rPr lang="fr-FR" dirty="0" smtClean="0"/>
              <a:t>Live-</a:t>
            </a:r>
            <a:r>
              <a:rPr lang="fr-FR" dirty="0" err="1" smtClean="0"/>
              <a:t>Demo</a:t>
            </a:r>
            <a:r>
              <a:rPr lang="fr-FR" dirty="0" smtClean="0"/>
              <a:t> avec </a:t>
            </a:r>
            <a:r>
              <a:rPr lang="fr-FR" dirty="0" err="1" smtClean="0"/>
              <a:t>Leaflet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idx="18"/>
          </p:nvPr>
        </p:nvSpPr>
        <p:spPr>
          <a:xfrm>
            <a:off x="723106" y="4024431"/>
            <a:ext cx="792000" cy="612000"/>
          </a:xfrm>
        </p:spPr>
        <p:txBody>
          <a:bodyPr/>
          <a:lstStyle/>
          <a:p>
            <a:r>
              <a:rPr lang="fr-FR" sz="4000" dirty="0"/>
              <a:t>04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9"/>
          </p:nvPr>
        </p:nvSpPr>
        <p:spPr>
          <a:xfrm>
            <a:off x="1619250" y="4024432"/>
            <a:ext cx="9851389" cy="611999"/>
          </a:xfrm>
        </p:spPr>
        <p:txBody>
          <a:bodyPr/>
          <a:lstStyle/>
          <a:p>
            <a:r>
              <a:rPr lang="fr-FR" dirty="0" smtClean="0"/>
              <a:t>Questions</a:t>
            </a:r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pic>
        <p:nvPicPr>
          <p:cNvPr id="2050" name="Picture 2" descr="Premium Vector | Flat planet earth ic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552" y="1075683"/>
            <a:ext cx="4593448" cy="459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Géomatique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3</a:t>
            </a:fld>
            <a:endParaRPr lang="fr-FR" dirty="0"/>
          </a:p>
        </p:txBody>
      </p:sp>
      <p:pic>
        <p:nvPicPr>
          <p:cNvPr id="15" name="Picture 4" descr="Nouveau programme d'études en géomatique | UdeMNouvel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0" y="-10467"/>
            <a:ext cx="6086279" cy="61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group-cva.com/wp-content/uploads/2021/06/GROUPCVA_geomatique_ref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9625" y="-10467"/>
            <a:ext cx="6100544" cy="611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248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Géomatique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081680" y="925525"/>
            <a:ext cx="4026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4800" dirty="0" smtClean="0"/>
              <a:t>Géo - </a:t>
            </a:r>
            <a:r>
              <a:rPr lang="fr-FR" sz="4800" dirty="0" err="1" smtClean="0"/>
              <a:t>matique</a:t>
            </a:r>
            <a:endParaRPr lang="fr-FR" sz="4800" dirty="0" smtClean="0"/>
          </a:p>
        </p:txBody>
      </p:sp>
      <p:sp>
        <p:nvSpPr>
          <p:cNvPr id="10" name="Rectangle à coins arrondis 9"/>
          <p:cNvSpPr/>
          <p:nvPr/>
        </p:nvSpPr>
        <p:spPr>
          <a:xfrm>
            <a:off x="4081680" y="925525"/>
            <a:ext cx="1210756" cy="830997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5758079" y="925524"/>
            <a:ext cx="2350015" cy="830997"/>
          </a:xfrm>
          <a:prstGeom prst="roundRect">
            <a:avLst/>
          </a:prstGeom>
          <a:noFill/>
          <a:ln w="19050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38764" y="1756521"/>
            <a:ext cx="1042916" cy="97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rot="16200000" flipV="1">
            <a:off x="8128008" y="1788987"/>
            <a:ext cx="1042916" cy="97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529376" y="2599033"/>
            <a:ext cx="30187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fr-FR" sz="4400" dirty="0" smtClean="0"/>
              <a:t>Géographie</a:t>
            </a:r>
            <a:endParaRPr lang="fr-FR" sz="4400" dirty="0"/>
          </a:p>
        </p:txBody>
      </p:sp>
      <p:sp>
        <p:nvSpPr>
          <p:cNvPr id="19" name="Rectangle 18"/>
          <p:cNvSpPr/>
          <p:nvPr/>
        </p:nvSpPr>
        <p:spPr>
          <a:xfrm>
            <a:off x="7437639" y="2599032"/>
            <a:ext cx="3401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fr-FR" sz="4400" dirty="0" smtClean="0"/>
              <a:t>Informatique</a:t>
            </a:r>
            <a:endParaRPr lang="fr-FR" sz="4400" dirty="0"/>
          </a:p>
        </p:txBody>
      </p:sp>
      <p:pic>
        <p:nvPicPr>
          <p:cNvPr id="8194" name="Picture 2" descr="Modern color thin line concept of geography for school, university and training.Vector illustration with different elements on the topic of geography.  Concepts for Trendy Designs. - 589177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45" y="2791506"/>
            <a:ext cx="3479855" cy="347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llustration de concept de programmation informatique dans un style plat  1910915 - Telecharger Vectoriel Gratuit, Clipart Graphique, Vecteur Dessins  et Pictogramme Gratu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999" y="3368473"/>
            <a:ext cx="2251345" cy="22513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593975" y="5329437"/>
            <a:ext cx="723900" cy="196850"/>
          </a:xfrm>
          <a:prstGeom prst="rect">
            <a:avLst/>
          </a:prstGeom>
          <a:solidFill>
            <a:srgbClr val="FAF6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>
            <a:off x="6053643" y="2347032"/>
            <a:ext cx="0" cy="3315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781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5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8746286" cy="359999"/>
          </a:xfrm>
        </p:spPr>
        <p:txBody>
          <a:bodyPr/>
          <a:lstStyle/>
          <a:p>
            <a:r>
              <a:rPr lang="fr-FR" dirty="0"/>
              <a:t>Système d’Informations Géographiques (SIG)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719138" y="30480"/>
            <a:ext cx="6117092" cy="936000"/>
          </a:xfrm>
        </p:spPr>
        <p:txBody>
          <a:bodyPr/>
          <a:lstStyle/>
          <a:p>
            <a:r>
              <a:rPr lang="fr-FR" dirty="0" smtClean="0"/>
              <a:t>Géomatique</a:t>
            </a:r>
            <a:endParaRPr lang="fr-FR" dirty="0"/>
          </a:p>
        </p:txBody>
      </p:sp>
      <p:sp>
        <p:nvSpPr>
          <p:cNvPr id="13" name="Forme libre 12"/>
          <p:cNvSpPr/>
          <p:nvPr/>
        </p:nvSpPr>
        <p:spPr>
          <a:xfrm>
            <a:off x="7915425" y="3012196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4AA5F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534" tIns="264534" rIns="264534" bIns="264534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600" kern="1200" dirty="0" smtClean="0"/>
              <a:t>SIG</a:t>
            </a:r>
            <a:endParaRPr lang="fr-FR" sz="3600" kern="1200" dirty="0"/>
          </a:p>
        </p:txBody>
      </p:sp>
      <p:sp>
        <p:nvSpPr>
          <p:cNvPr id="19" name="Forme libre 18"/>
          <p:cNvSpPr/>
          <p:nvPr/>
        </p:nvSpPr>
        <p:spPr>
          <a:xfrm>
            <a:off x="7915426" y="3012196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4AA5F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534" tIns="264534" rIns="264534" bIns="264534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600" kern="1200" dirty="0" smtClean="0"/>
              <a:t>SIG</a:t>
            </a:r>
            <a:endParaRPr lang="fr-FR" sz="3600" kern="1200" dirty="0"/>
          </a:p>
        </p:txBody>
      </p:sp>
      <p:sp>
        <p:nvSpPr>
          <p:cNvPr id="34" name="Forme libre 33"/>
          <p:cNvSpPr/>
          <p:nvPr/>
        </p:nvSpPr>
        <p:spPr>
          <a:xfrm>
            <a:off x="7915426" y="3012197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4AA5F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534" tIns="264534" rIns="264534" bIns="264534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600" kern="1200" dirty="0" smtClean="0"/>
              <a:t>SIG</a:t>
            </a:r>
            <a:endParaRPr lang="fr-FR" sz="3600" kern="1200" dirty="0"/>
          </a:p>
        </p:txBody>
      </p:sp>
      <p:sp>
        <p:nvSpPr>
          <p:cNvPr id="42" name="Forme libre 41"/>
          <p:cNvSpPr/>
          <p:nvPr/>
        </p:nvSpPr>
        <p:spPr>
          <a:xfrm>
            <a:off x="7915426" y="3012195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4AA5F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534" tIns="264534" rIns="264534" bIns="264534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600" kern="1200" dirty="0" smtClean="0"/>
              <a:t>SIG</a:t>
            </a:r>
            <a:endParaRPr lang="fr-FR" sz="3600" kern="1200" dirty="0"/>
          </a:p>
        </p:txBody>
      </p:sp>
      <p:pic>
        <p:nvPicPr>
          <p:cNvPr id="9222" name="Picture 6" descr="SIG | AXES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922"/>
            <a:ext cx="5396352" cy="369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orme libre 45"/>
          <p:cNvSpPr/>
          <p:nvPr/>
        </p:nvSpPr>
        <p:spPr>
          <a:xfrm>
            <a:off x="6490643" y="1582001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C42F1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2784" tIns="232784" rIns="232784" bIns="232784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900" kern="1200" dirty="0" smtClean="0"/>
              <a:t>Collecter</a:t>
            </a:r>
            <a:endParaRPr lang="fr-FR" sz="1900" kern="1200" dirty="0"/>
          </a:p>
        </p:txBody>
      </p:sp>
      <p:sp>
        <p:nvSpPr>
          <p:cNvPr id="47" name="Forme libre 46"/>
          <p:cNvSpPr/>
          <p:nvPr/>
        </p:nvSpPr>
        <p:spPr>
          <a:xfrm>
            <a:off x="6490642" y="4436975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98B71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2784" tIns="232784" rIns="232784" bIns="232784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900" kern="1200" dirty="0" smtClean="0"/>
              <a:t>Partager</a:t>
            </a:r>
            <a:endParaRPr lang="fr-FR" sz="1900" kern="1200" dirty="0"/>
          </a:p>
        </p:txBody>
      </p:sp>
      <p:sp>
        <p:nvSpPr>
          <p:cNvPr id="48" name="Forme libre 47"/>
          <p:cNvSpPr/>
          <p:nvPr/>
        </p:nvSpPr>
        <p:spPr>
          <a:xfrm>
            <a:off x="9340205" y="1582000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ED6B2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2784" tIns="232784" rIns="232784" bIns="232784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900" kern="1200" dirty="0" smtClean="0"/>
              <a:t>Analyser</a:t>
            </a:r>
            <a:endParaRPr lang="fr-FR" sz="1900" kern="1200" dirty="0"/>
          </a:p>
        </p:txBody>
      </p:sp>
      <p:sp>
        <p:nvSpPr>
          <p:cNvPr id="49" name="Forme libre 48"/>
          <p:cNvSpPr/>
          <p:nvPr/>
        </p:nvSpPr>
        <p:spPr>
          <a:xfrm>
            <a:off x="9340205" y="4436976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EEBD3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2784" tIns="232784" rIns="232784" bIns="232784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900" kern="1200" dirty="0" smtClean="0"/>
              <a:t>Stocker</a:t>
            </a:r>
            <a:endParaRPr lang="fr-FR" sz="1900" kern="1200" dirty="0"/>
          </a:p>
        </p:txBody>
      </p:sp>
      <p:sp>
        <p:nvSpPr>
          <p:cNvPr id="50" name="Forme libre 49"/>
          <p:cNvSpPr/>
          <p:nvPr/>
        </p:nvSpPr>
        <p:spPr>
          <a:xfrm rot="18913001">
            <a:off x="9189377" y="2799155"/>
            <a:ext cx="301660" cy="484425"/>
          </a:xfrm>
          <a:custGeom>
            <a:avLst/>
            <a:gdLst>
              <a:gd name="connsiteX0" fmla="*/ 0 w 301660"/>
              <a:gd name="connsiteY0" fmla="*/ 96885 h 484425"/>
              <a:gd name="connsiteX1" fmla="*/ 150830 w 301660"/>
              <a:gd name="connsiteY1" fmla="*/ 96885 h 484425"/>
              <a:gd name="connsiteX2" fmla="*/ 150830 w 301660"/>
              <a:gd name="connsiteY2" fmla="*/ 0 h 484425"/>
              <a:gd name="connsiteX3" fmla="*/ 301660 w 301660"/>
              <a:gd name="connsiteY3" fmla="*/ 242213 h 484425"/>
              <a:gd name="connsiteX4" fmla="*/ 150830 w 301660"/>
              <a:gd name="connsiteY4" fmla="*/ 484425 h 484425"/>
              <a:gd name="connsiteX5" fmla="*/ 150830 w 301660"/>
              <a:gd name="connsiteY5" fmla="*/ 387540 h 484425"/>
              <a:gd name="connsiteX6" fmla="*/ 0 w 301660"/>
              <a:gd name="connsiteY6" fmla="*/ 387540 h 484425"/>
              <a:gd name="connsiteX7" fmla="*/ 0 w 301660"/>
              <a:gd name="connsiteY7" fmla="*/ 96885 h 48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60" h="484425">
                <a:moveTo>
                  <a:pt x="0" y="96885"/>
                </a:moveTo>
                <a:lnTo>
                  <a:pt x="150830" y="96885"/>
                </a:lnTo>
                <a:lnTo>
                  <a:pt x="150830" y="0"/>
                </a:lnTo>
                <a:lnTo>
                  <a:pt x="301660" y="242213"/>
                </a:lnTo>
                <a:lnTo>
                  <a:pt x="150830" y="484425"/>
                </a:lnTo>
                <a:lnTo>
                  <a:pt x="150830" y="387540"/>
                </a:lnTo>
                <a:lnTo>
                  <a:pt x="0" y="387540"/>
                </a:lnTo>
                <a:lnTo>
                  <a:pt x="0" y="9688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6884" rIns="90498" bIns="9688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900" kern="1200"/>
          </a:p>
        </p:txBody>
      </p:sp>
      <p:sp>
        <p:nvSpPr>
          <p:cNvPr id="53" name="Forme libre 52"/>
          <p:cNvSpPr/>
          <p:nvPr/>
        </p:nvSpPr>
        <p:spPr>
          <a:xfrm rot="2686999" flipH="1">
            <a:off x="7764592" y="2788318"/>
            <a:ext cx="301660" cy="484425"/>
          </a:xfrm>
          <a:custGeom>
            <a:avLst/>
            <a:gdLst>
              <a:gd name="connsiteX0" fmla="*/ 0 w 301660"/>
              <a:gd name="connsiteY0" fmla="*/ 96885 h 484425"/>
              <a:gd name="connsiteX1" fmla="*/ 150830 w 301660"/>
              <a:gd name="connsiteY1" fmla="*/ 96885 h 484425"/>
              <a:gd name="connsiteX2" fmla="*/ 150830 w 301660"/>
              <a:gd name="connsiteY2" fmla="*/ 0 h 484425"/>
              <a:gd name="connsiteX3" fmla="*/ 301660 w 301660"/>
              <a:gd name="connsiteY3" fmla="*/ 242213 h 484425"/>
              <a:gd name="connsiteX4" fmla="*/ 150830 w 301660"/>
              <a:gd name="connsiteY4" fmla="*/ 484425 h 484425"/>
              <a:gd name="connsiteX5" fmla="*/ 150830 w 301660"/>
              <a:gd name="connsiteY5" fmla="*/ 387540 h 484425"/>
              <a:gd name="connsiteX6" fmla="*/ 0 w 301660"/>
              <a:gd name="connsiteY6" fmla="*/ 387540 h 484425"/>
              <a:gd name="connsiteX7" fmla="*/ 0 w 301660"/>
              <a:gd name="connsiteY7" fmla="*/ 96885 h 48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60" h="484425">
                <a:moveTo>
                  <a:pt x="0" y="96885"/>
                </a:moveTo>
                <a:lnTo>
                  <a:pt x="150830" y="96885"/>
                </a:lnTo>
                <a:lnTo>
                  <a:pt x="150830" y="0"/>
                </a:lnTo>
                <a:lnTo>
                  <a:pt x="301660" y="242213"/>
                </a:lnTo>
                <a:lnTo>
                  <a:pt x="150830" y="484425"/>
                </a:lnTo>
                <a:lnTo>
                  <a:pt x="150830" y="387540"/>
                </a:lnTo>
                <a:lnTo>
                  <a:pt x="0" y="387540"/>
                </a:lnTo>
                <a:lnTo>
                  <a:pt x="0" y="9688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6884" rIns="90498" bIns="9688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900" kern="1200"/>
          </a:p>
        </p:txBody>
      </p:sp>
      <p:sp>
        <p:nvSpPr>
          <p:cNvPr id="54" name="Forme libre 53"/>
          <p:cNvSpPr/>
          <p:nvPr/>
        </p:nvSpPr>
        <p:spPr>
          <a:xfrm rot="2686999" flipV="1">
            <a:off x="9190427" y="4206496"/>
            <a:ext cx="301660" cy="484425"/>
          </a:xfrm>
          <a:custGeom>
            <a:avLst/>
            <a:gdLst>
              <a:gd name="connsiteX0" fmla="*/ 0 w 301660"/>
              <a:gd name="connsiteY0" fmla="*/ 96885 h 484425"/>
              <a:gd name="connsiteX1" fmla="*/ 150830 w 301660"/>
              <a:gd name="connsiteY1" fmla="*/ 96885 h 484425"/>
              <a:gd name="connsiteX2" fmla="*/ 150830 w 301660"/>
              <a:gd name="connsiteY2" fmla="*/ 0 h 484425"/>
              <a:gd name="connsiteX3" fmla="*/ 301660 w 301660"/>
              <a:gd name="connsiteY3" fmla="*/ 242213 h 484425"/>
              <a:gd name="connsiteX4" fmla="*/ 150830 w 301660"/>
              <a:gd name="connsiteY4" fmla="*/ 484425 h 484425"/>
              <a:gd name="connsiteX5" fmla="*/ 150830 w 301660"/>
              <a:gd name="connsiteY5" fmla="*/ 387540 h 484425"/>
              <a:gd name="connsiteX6" fmla="*/ 0 w 301660"/>
              <a:gd name="connsiteY6" fmla="*/ 387540 h 484425"/>
              <a:gd name="connsiteX7" fmla="*/ 0 w 301660"/>
              <a:gd name="connsiteY7" fmla="*/ 96885 h 48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60" h="484425">
                <a:moveTo>
                  <a:pt x="0" y="96885"/>
                </a:moveTo>
                <a:lnTo>
                  <a:pt x="150830" y="96885"/>
                </a:lnTo>
                <a:lnTo>
                  <a:pt x="150830" y="0"/>
                </a:lnTo>
                <a:lnTo>
                  <a:pt x="301660" y="242213"/>
                </a:lnTo>
                <a:lnTo>
                  <a:pt x="150830" y="484425"/>
                </a:lnTo>
                <a:lnTo>
                  <a:pt x="150830" y="387540"/>
                </a:lnTo>
                <a:lnTo>
                  <a:pt x="0" y="387540"/>
                </a:lnTo>
                <a:lnTo>
                  <a:pt x="0" y="9688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6884" rIns="90498" bIns="9688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900" kern="1200"/>
          </a:p>
        </p:txBody>
      </p:sp>
      <p:sp>
        <p:nvSpPr>
          <p:cNvPr id="55" name="Forme libre 54"/>
          <p:cNvSpPr/>
          <p:nvPr/>
        </p:nvSpPr>
        <p:spPr>
          <a:xfrm rot="18913001" flipH="1" flipV="1">
            <a:off x="7765642" y="4195659"/>
            <a:ext cx="301660" cy="484425"/>
          </a:xfrm>
          <a:custGeom>
            <a:avLst/>
            <a:gdLst>
              <a:gd name="connsiteX0" fmla="*/ 0 w 301660"/>
              <a:gd name="connsiteY0" fmla="*/ 96885 h 484425"/>
              <a:gd name="connsiteX1" fmla="*/ 150830 w 301660"/>
              <a:gd name="connsiteY1" fmla="*/ 96885 h 484425"/>
              <a:gd name="connsiteX2" fmla="*/ 150830 w 301660"/>
              <a:gd name="connsiteY2" fmla="*/ 0 h 484425"/>
              <a:gd name="connsiteX3" fmla="*/ 301660 w 301660"/>
              <a:gd name="connsiteY3" fmla="*/ 242213 h 484425"/>
              <a:gd name="connsiteX4" fmla="*/ 150830 w 301660"/>
              <a:gd name="connsiteY4" fmla="*/ 484425 h 484425"/>
              <a:gd name="connsiteX5" fmla="*/ 150830 w 301660"/>
              <a:gd name="connsiteY5" fmla="*/ 387540 h 484425"/>
              <a:gd name="connsiteX6" fmla="*/ 0 w 301660"/>
              <a:gd name="connsiteY6" fmla="*/ 387540 h 484425"/>
              <a:gd name="connsiteX7" fmla="*/ 0 w 301660"/>
              <a:gd name="connsiteY7" fmla="*/ 96885 h 48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60" h="484425">
                <a:moveTo>
                  <a:pt x="0" y="96885"/>
                </a:moveTo>
                <a:lnTo>
                  <a:pt x="150830" y="96885"/>
                </a:lnTo>
                <a:lnTo>
                  <a:pt x="150830" y="0"/>
                </a:lnTo>
                <a:lnTo>
                  <a:pt x="301660" y="242213"/>
                </a:lnTo>
                <a:lnTo>
                  <a:pt x="150830" y="484425"/>
                </a:lnTo>
                <a:lnTo>
                  <a:pt x="150830" y="387540"/>
                </a:lnTo>
                <a:lnTo>
                  <a:pt x="0" y="387540"/>
                </a:lnTo>
                <a:lnTo>
                  <a:pt x="0" y="9688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6884" rIns="90498" bIns="9688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900" kern="1200"/>
          </a:p>
        </p:txBody>
      </p:sp>
    </p:spTree>
    <p:extLst>
      <p:ext uri="{BB962C8B-B14F-4D97-AF65-F5344CB8AC3E}">
        <p14:creationId xmlns:p14="http://schemas.microsoft.com/office/powerpoint/2010/main" val="1539197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34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4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6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5202336" cy="359999"/>
          </a:xfrm>
        </p:spPr>
        <p:txBody>
          <a:bodyPr/>
          <a:lstStyle/>
          <a:p>
            <a:r>
              <a:rPr lang="fr-FR" dirty="0"/>
              <a:t>Système d’Informations </a:t>
            </a:r>
            <a:r>
              <a:rPr lang="fr-FR" dirty="0" smtClean="0"/>
              <a:t>Géographiques (SIG)</a:t>
            </a:r>
            <a:endParaRPr lang="fr-FR" dirty="0"/>
          </a:p>
          <a:p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719138" y="30480"/>
            <a:ext cx="6117092" cy="936000"/>
          </a:xfrm>
        </p:spPr>
        <p:txBody>
          <a:bodyPr/>
          <a:lstStyle/>
          <a:p>
            <a:r>
              <a:rPr lang="fr-FR" dirty="0" smtClean="0"/>
              <a:t>Géomatique</a:t>
            </a:r>
            <a:endParaRPr lang="fr-FR" dirty="0"/>
          </a:p>
        </p:txBody>
      </p:sp>
      <p:pic>
        <p:nvPicPr>
          <p:cNvPr id="1036" name="Picture 12" descr="lidar-acquisition - swisstop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45" y="3084102"/>
            <a:ext cx="4953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achéomètre | France Blindage Topographie - Blindage de tranchées - Laser -  Topographie - matériels T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350" y="2526937"/>
            <a:ext cx="19050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https://veillecarto2-0.fr/wp-content/uploads/2017/10/wsi-imageoptim-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65" y="1705439"/>
            <a:ext cx="4499682" cy="24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La télédétection, pour une observation globale de l'environne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39" y="2156210"/>
            <a:ext cx="3326826" cy="367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orme libre 54"/>
          <p:cNvSpPr/>
          <p:nvPr/>
        </p:nvSpPr>
        <p:spPr>
          <a:xfrm>
            <a:off x="6490643" y="1582001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C42F1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2784" tIns="232784" rIns="232784" bIns="232784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900" kern="1200" dirty="0" smtClean="0"/>
              <a:t>Collecter</a:t>
            </a:r>
            <a:endParaRPr lang="fr-FR" sz="1900" kern="1200" dirty="0"/>
          </a:p>
        </p:txBody>
      </p:sp>
    </p:spTree>
    <p:extLst>
      <p:ext uri="{BB962C8B-B14F-4D97-AF65-F5344CB8AC3E}">
        <p14:creationId xmlns:p14="http://schemas.microsoft.com/office/powerpoint/2010/main" val="266817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0.30572 -0.185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6" y="-9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7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5202336" cy="359999"/>
          </a:xfrm>
        </p:spPr>
        <p:txBody>
          <a:bodyPr/>
          <a:lstStyle/>
          <a:p>
            <a:r>
              <a:rPr lang="fr-FR" dirty="0"/>
              <a:t>Système d’Informations </a:t>
            </a:r>
            <a:r>
              <a:rPr lang="fr-FR" dirty="0" smtClean="0"/>
              <a:t>Géographiques (SIG)</a:t>
            </a:r>
            <a:endParaRPr lang="fr-FR" dirty="0"/>
          </a:p>
          <a:p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719138" y="30480"/>
            <a:ext cx="6117092" cy="936000"/>
          </a:xfrm>
        </p:spPr>
        <p:txBody>
          <a:bodyPr/>
          <a:lstStyle/>
          <a:p>
            <a:r>
              <a:rPr lang="fr-FR" dirty="0" smtClean="0"/>
              <a:t>Géomatique</a:t>
            </a:r>
            <a:endParaRPr lang="fr-FR" dirty="0"/>
          </a:p>
        </p:txBody>
      </p:sp>
      <p:sp>
        <p:nvSpPr>
          <p:cNvPr id="11" name="Forme libre 10"/>
          <p:cNvSpPr/>
          <p:nvPr/>
        </p:nvSpPr>
        <p:spPr>
          <a:xfrm>
            <a:off x="10223197" y="312272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ED6B2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2784" tIns="232784" rIns="232784" bIns="232784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900" kern="1200" dirty="0" smtClean="0"/>
              <a:t>Analyser</a:t>
            </a:r>
            <a:endParaRPr lang="fr-FR" sz="1900" kern="1200" dirty="0"/>
          </a:p>
        </p:txBody>
      </p:sp>
      <p:pic>
        <p:nvPicPr>
          <p:cNvPr id="2050" name="Picture 2" descr="https://i.ytimg.com/vi/lySB9ga3YrQ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61" y="1750071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799" y="2073349"/>
            <a:ext cx="6874257" cy="29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8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5202336" cy="359999"/>
          </a:xfrm>
        </p:spPr>
        <p:txBody>
          <a:bodyPr/>
          <a:lstStyle/>
          <a:p>
            <a:r>
              <a:rPr lang="fr-FR" dirty="0"/>
              <a:t>Système d’Informations </a:t>
            </a:r>
            <a:r>
              <a:rPr lang="fr-FR" dirty="0" smtClean="0"/>
              <a:t>Géographiques (SIG)</a:t>
            </a:r>
            <a:endParaRPr lang="fr-FR" dirty="0"/>
          </a:p>
          <a:p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719138" y="30480"/>
            <a:ext cx="6117092" cy="936000"/>
          </a:xfrm>
        </p:spPr>
        <p:txBody>
          <a:bodyPr/>
          <a:lstStyle/>
          <a:p>
            <a:r>
              <a:rPr lang="fr-FR" dirty="0" smtClean="0"/>
              <a:t>Géomatique</a:t>
            </a:r>
            <a:endParaRPr lang="fr-FR" dirty="0"/>
          </a:p>
        </p:txBody>
      </p:sp>
      <p:sp>
        <p:nvSpPr>
          <p:cNvPr id="10" name="Forme libre 9"/>
          <p:cNvSpPr/>
          <p:nvPr/>
        </p:nvSpPr>
        <p:spPr>
          <a:xfrm>
            <a:off x="10223196" y="312271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EEBD3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2784" tIns="232784" rIns="232784" bIns="232784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900" kern="1200" dirty="0" smtClean="0"/>
              <a:t>Stocker</a:t>
            </a:r>
            <a:endParaRPr lang="fr-FR" sz="1900" kern="12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894795"/>
            <a:ext cx="5023283" cy="3139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80" name="Picture 8" descr="well known text - Why do single-part WKT polygon vertices require double  parentheses? - Geographic Information Systems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01" y="2069158"/>
            <a:ext cx="4953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77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201830"/>
            <a:ext cx="3600000" cy="252000"/>
          </a:xfrm>
        </p:spPr>
        <p:txBody>
          <a:bodyPr/>
          <a:lstStyle/>
          <a:p>
            <a:r>
              <a:rPr lang="fr-FR" smtClean="0"/>
              <a:t>RDV TECH – A la bonne fran’tech - Géomatique et Leaflet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9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5202336" cy="359999"/>
          </a:xfrm>
        </p:spPr>
        <p:txBody>
          <a:bodyPr/>
          <a:lstStyle/>
          <a:p>
            <a:r>
              <a:rPr lang="fr-FR" dirty="0"/>
              <a:t>Système d’Informations </a:t>
            </a:r>
            <a:r>
              <a:rPr lang="fr-FR" dirty="0" smtClean="0"/>
              <a:t>Géographiques (SIG)</a:t>
            </a:r>
            <a:endParaRPr lang="fr-FR" dirty="0"/>
          </a:p>
          <a:p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719138" y="30480"/>
            <a:ext cx="6117092" cy="936000"/>
          </a:xfrm>
        </p:spPr>
        <p:txBody>
          <a:bodyPr/>
          <a:lstStyle/>
          <a:p>
            <a:r>
              <a:rPr lang="fr-FR" dirty="0" smtClean="0"/>
              <a:t>Géomatique</a:t>
            </a:r>
            <a:endParaRPr lang="fr-FR" dirty="0"/>
          </a:p>
        </p:txBody>
      </p:sp>
      <p:sp>
        <p:nvSpPr>
          <p:cNvPr id="13" name="Forme libre 12"/>
          <p:cNvSpPr/>
          <p:nvPr/>
        </p:nvSpPr>
        <p:spPr>
          <a:xfrm>
            <a:off x="10223196" y="312270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98B71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2784" tIns="232784" rIns="232784" bIns="232784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900" kern="1200" dirty="0" smtClean="0"/>
              <a:t>Partager</a:t>
            </a:r>
            <a:endParaRPr lang="fr-FR" sz="1900" kern="1200" dirty="0"/>
          </a:p>
        </p:txBody>
      </p:sp>
      <p:pic>
        <p:nvPicPr>
          <p:cNvPr id="4098" name="Picture 2" descr="QGis et le WEB:faisons le point | Blog SIG &amp; Territoi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92" y="2016791"/>
            <a:ext cx="5372781" cy="315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gular 9 — Create an interactive map with OpenLayers (Part I) | by Nhan  Nhu Ngoc Nguyen | Frontend Weekly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159" y="1719660"/>
            <a:ext cx="1842565" cy="18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aflet — Communauté de la Fabrique des Mobilité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54" y="3514416"/>
            <a:ext cx="3159125" cy="8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chier:Mapbox logo 2017.svg — Wikipé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724" y="4695812"/>
            <a:ext cx="3312377" cy="74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/>
          <p:cNvCxnSpPr/>
          <p:nvPr/>
        </p:nvCxnSpPr>
        <p:spPr>
          <a:xfrm>
            <a:off x="6142543" y="1677346"/>
            <a:ext cx="0" cy="40118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97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pra Steria Group">
  <a:themeElements>
    <a:clrScheme name="Personnalisé 96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1019_SOPRASTERIA_ModèlePowerPoint_FR_16-9--2-" id="{C08D7CBC-27C0-4E77-933E-550675E5F96F}" vid="{77662BC1-0B06-46D9-B7DD-22435AD93DA8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178473c-58e6-4bd5-a91f-c4ae20399444">
      <Terms xmlns="http://schemas.microsoft.com/office/infopath/2007/PartnerControls"/>
    </lcf76f155ced4ddcb4097134ff3c332f>
    <TaxCatchAll xmlns="41f22422-85ec-4a38-a88d-c6b097469e2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6AEADD85C12E4AA7E87014F348459D" ma:contentTypeVersion="14" ma:contentTypeDescription="Crée un document." ma:contentTypeScope="" ma:versionID="27a088e7ead50fbfe2090de264c4a3e3">
  <xsd:schema xmlns:xsd="http://www.w3.org/2001/XMLSchema" xmlns:xs="http://www.w3.org/2001/XMLSchema" xmlns:p="http://schemas.microsoft.com/office/2006/metadata/properties" xmlns:ns2="3178473c-58e6-4bd5-a91f-c4ae20399444" xmlns:ns3="41f22422-85ec-4a38-a88d-c6b097469e2a" targetNamespace="http://schemas.microsoft.com/office/2006/metadata/properties" ma:root="true" ma:fieldsID="38c06e2f365ab0dacf691bac64200ecf" ns2:_="" ns3:_="">
    <xsd:import namespace="3178473c-58e6-4bd5-a91f-c4ae20399444"/>
    <xsd:import namespace="41f22422-85ec-4a38-a88d-c6b097469e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78473c-58e6-4bd5-a91f-c4ae203994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000e2059-5ee7-47e9-8d7c-e5c5b9f97e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f22422-85ec-4a38-a88d-c6b097469e2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b21ec9f-22cd-42f9-803e-91d7cb9b6106}" ma:internalName="TaxCatchAll" ma:showField="CatchAllData" ma:web="41f22422-85ec-4a38-a88d-c6b097469e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CDE10-8C2E-4455-8DFD-39DE870FAAA8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41f22422-85ec-4a38-a88d-c6b097469e2a"/>
    <ds:schemaRef ds:uri="http://purl.org/dc/dcmitype/"/>
    <ds:schemaRef ds:uri="http://schemas.microsoft.com/office/infopath/2007/PartnerControls"/>
    <ds:schemaRef ds:uri="3178473c-58e6-4bd5-a91f-c4ae2039944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DDAFBD-1C24-4A7F-8929-B5115FF0F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78473c-58e6-4bd5-a91f-c4ae20399444"/>
    <ds:schemaRef ds:uri="41f22422-85ec-4a38-a88d-c6b097469e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011019_SOPRASTERIA_ModèlePowerPoint_FR_16-9--2-</Template>
  <TotalTime>892</TotalTime>
  <Words>828</Words>
  <Application>Microsoft Office PowerPoint</Application>
  <PresentationFormat>Grand écran</PresentationFormat>
  <Paragraphs>156</Paragraphs>
  <Slides>18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Arial</vt:lpstr>
      <vt:lpstr>Tahoma</vt:lpstr>
      <vt:lpstr>Sopra Steria Group</vt:lpstr>
      <vt:lpstr>RDV TECH – A la bonne fran’tech</vt:lpstr>
      <vt:lpstr>Sommaire</vt:lpstr>
      <vt:lpstr>01</vt:lpstr>
      <vt:lpstr>Géomatique</vt:lpstr>
      <vt:lpstr>Géomatique</vt:lpstr>
      <vt:lpstr>Géomatique</vt:lpstr>
      <vt:lpstr>Géomatique</vt:lpstr>
      <vt:lpstr>Géomatique</vt:lpstr>
      <vt:lpstr>Géomatique</vt:lpstr>
      <vt:lpstr>Géomatique</vt:lpstr>
      <vt:lpstr>Géomatique</vt:lpstr>
      <vt:lpstr>Géomatique</vt:lpstr>
      <vt:lpstr>02</vt:lpstr>
      <vt:lpstr>Web-Mapping</vt:lpstr>
      <vt:lpstr>Web-Mapping</vt:lpstr>
      <vt:lpstr>03</vt:lpstr>
      <vt:lpstr>04</vt:lpstr>
      <vt:lpstr>Merci.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RDV TECH – A la bonne fran’tech</dc:title>
  <dc:creator>BESSODES Julien</dc:creator>
  <cp:lastModifiedBy>BESSODES Julien</cp:lastModifiedBy>
  <cp:revision>71</cp:revision>
  <cp:lastPrinted>2019-06-20T07:36:54Z</cp:lastPrinted>
  <dcterms:created xsi:type="dcterms:W3CDTF">2022-10-04T12:33:13Z</dcterms:created>
  <dcterms:modified xsi:type="dcterms:W3CDTF">2022-10-06T12:40:20Z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0x0101004E6AEADD85C12E4AA7E87014F348459D</vt:lpwstr>
  </property>
  <property fmtid="{D5CDD505-2E9C-101B-9397-08002B2CF9AE}" pid="3" name="MediaServiceImageTags">
    <vt:lpwstr/>
  </property>
  <property fmtid="{D5CDD505-2E9C-101B-9397-08002B2CF9AE}" pid="4" name="MSIP_Label_7bd1f144-26ac-4410-8fdb-05c7de218e82_Enabled">
    <vt:lpwstr>true</vt:lpwstr>
  </property>
  <property fmtid="{D5CDD505-2E9C-101B-9397-08002B2CF9AE}" pid="5" name="MSIP_Label_7bd1f144-26ac-4410-8fdb-05c7de218e82_SetDate">
    <vt:lpwstr>2022-10-06T12:40:20Z</vt:lpwstr>
  </property>
  <property fmtid="{D5CDD505-2E9C-101B-9397-08002B2CF9AE}" pid="6" name="MSIP_Label_7bd1f144-26ac-4410-8fdb-05c7de218e82_Method">
    <vt:lpwstr>Standard</vt:lpwstr>
  </property>
  <property fmtid="{D5CDD505-2E9C-101B-9397-08002B2CF9AE}" pid="7" name="MSIP_Label_7bd1f144-26ac-4410-8fdb-05c7de218e82_Name">
    <vt:lpwstr>FR Usage restreint</vt:lpwstr>
  </property>
  <property fmtid="{D5CDD505-2E9C-101B-9397-08002B2CF9AE}" pid="8" name="MSIP_Label_7bd1f144-26ac-4410-8fdb-05c7de218e82_SiteId">
    <vt:lpwstr>8b87af7d-8647-4dc7-8df4-5f69a2011bb5</vt:lpwstr>
  </property>
  <property fmtid="{D5CDD505-2E9C-101B-9397-08002B2CF9AE}" pid="9" name="MSIP_Label_7bd1f144-26ac-4410-8fdb-05c7de218e82_ActionId">
    <vt:lpwstr>78aa89d0-25da-46d3-a4b7-a9a7c6c927e8</vt:lpwstr>
  </property>
  <property fmtid="{D5CDD505-2E9C-101B-9397-08002B2CF9AE}" pid="10" name="MSIP_Label_7bd1f144-26ac-4410-8fdb-05c7de218e82_ContentBits">
    <vt:lpwstr>3</vt:lpwstr>
  </property>
</Properties>
</file>